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54" r:id="rId2"/>
  </p:sldMasterIdLst>
  <p:notesMasterIdLst>
    <p:notesMasterId r:id="rId30"/>
  </p:notesMasterIdLst>
  <p:sldIdLst>
    <p:sldId id="2203" r:id="rId3"/>
    <p:sldId id="11440" r:id="rId4"/>
    <p:sldId id="11474" r:id="rId5"/>
    <p:sldId id="11518" r:id="rId6"/>
    <p:sldId id="11519" r:id="rId7"/>
    <p:sldId id="11520" r:id="rId8"/>
    <p:sldId id="11484" r:id="rId9"/>
    <p:sldId id="11499" r:id="rId10"/>
    <p:sldId id="11523" r:id="rId11"/>
    <p:sldId id="11524" r:id="rId12"/>
    <p:sldId id="11525" r:id="rId13"/>
    <p:sldId id="11527" r:id="rId14"/>
    <p:sldId id="11528" r:id="rId15"/>
    <p:sldId id="11529" r:id="rId16"/>
    <p:sldId id="11530" r:id="rId17"/>
    <p:sldId id="11532" r:id="rId18"/>
    <p:sldId id="11533" r:id="rId19"/>
    <p:sldId id="11534" r:id="rId20"/>
    <p:sldId id="11535" r:id="rId21"/>
    <p:sldId id="11537" r:id="rId22"/>
    <p:sldId id="11538" r:id="rId23"/>
    <p:sldId id="11539" r:id="rId24"/>
    <p:sldId id="11540" r:id="rId25"/>
    <p:sldId id="11542" r:id="rId26"/>
    <p:sldId id="11459" r:id="rId27"/>
    <p:sldId id="11463" r:id="rId28"/>
    <p:sldId id="11516"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陳淑嬌" initials="陳淑嬌" lastIdx="1" clrIdx="0">
    <p:extLst>
      <p:ext uri="{19B8F6BF-5375-455C-9EA6-DF929625EA0E}">
        <p15:presenceInfo xmlns:p15="http://schemas.microsoft.com/office/powerpoint/2012/main" userId="S-1-5-21-2119859746-235092286-25523724-4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87" autoAdjust="0"/>
  </p:normalViewPr>
  <p:slideViewPr>
    <p:cSldViewPr snapToGrid="0">
      <p:cViewPr varScale="1">
        <p:scale>
          <a:sx n="83" d="100"/>
          <a:sy n="83" d="100"/>
        </p:scale>
        <p:origin x="821"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lineChart>
        <c:grouping val="standard"/>
        <c:varyColors val="0"/>
        <c:ser>
          <c:idx val="0"/>
          <c:order val="0"/>
          <c:tx>
            <c:strRef>
              <c:f>澳洲米價!$B$2</c:f>
              <c:strCache>
                <c:ptCount val="1"/>
                <c:pt idx="0">
                  <c:v>澳洲米零售價(1kg)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澳洲米價!$A$3:$A$22</c:f>
              <c:strCache>
                <c:ptCount val="20"/>
                <c:pt idx="0">
                  <c:v>113/1</c:v>
                </c:pt>
                <c:pt idx="1">
                  <c:v>113/2</c:v>
                </c:pt>
                <c:pt idx="2">
                  <c:v>113/3</c:v>
                </c:pt>
                <c:pt idx="3">
                  <c:v>113/4</c:v>
                </c:pt>
                <c:pt idx="4">
                  <c:v>113/5</c:v>
                </c:pt>
                <c:pt idx="5">
                  <c:v>113/6</c:v>
                </c:pt>
                <c:pt idx="6">
                  <c:v>113/7</c:v>
                </c:pt>
                <c:pt idx="7">
                  <c:v>113/8</c:v>
                </c:pt>
                <c:pt idx="8">
                  <c:v>113/9</c:v>
                </c:pt>
                <c:pt idx="9">
                  <c:v>113/10</c:v>
                </c:pt>
                <c:pt idx="10">
                  <c:v>113/11</c:v>
                </c:pt>
                <c:pt idx="11">
                  <c:v>113/12</c:v>
                </c:pt>
                <c:pt idx="12">
                  <c:v>114/1</c:v>
                </c:pt>
                <c:pt idx="13">
                  <c:v>114/2</c:v>
                </c:pt>
                <c:pt idx="14">
                  <c:v>114/3</c:v>
                </c:pt>
                <c:pt idx="15">
                  <c:v>114/4</c:v>
                </c:pt>
                <c:pt idx="16">
                  <c:v>114/5</c:v>
                </c:pt>
                <c:pt idx="17">
                  <c:v>114/6</c:v>
                </c:pt>
                <c:pt idx="18">
                  <c:v>114/7</c:v>
                </c:pt>
                <c:pt idx="19">
                  <c:v>114/8</c:v>
                </c:pt>
              </c:strCache>
            </c:strRef>
          </c:cat>
          <c:val>
            <c:numRef>
              <c:f>澳洲米價!$B$3:$B$22</c:f>
              <c:numCache>
                <c:formatCode>#,##0.00_ </c:formatCode>
                <c:ptCount val="20"/>
                <c:pt idx="0">
                  <c:v>1.8</c:v>
                </c:pt>
                <c:pt idx="1">
                  <c:v>1.85</c:v>
                </c:pt>
                <c:pt idx="2">
                  <c:v>1.9</c:v>
                </c:pt>
                <c:pt idx="3">
                  <c:v>2</c:v>
                </c:pt>
                <c:pt idx="4">
                  <c:v>2.1</c:v>
                </c:pt>
                <c:pt idx="5">
                  <c:v>2.2000000000000002</c:v>
                </c:pt>
                <c:pt idx="6">
                  <c:v>2.35</c:v>
                </c:pt>
                <c:pt idx="7">
                  <c:v>2.5</c:v>
                </c:pt>
                <c:pt idx="8">
                  <c:v>2.65</c:v>
                </c:pt>
                <c:pt idx="9">
                  <c:v>2.8</c:v>
                </c:pt>
                <c:pt idx="10">
                  <c:v>3</c:v>
                </c:pt>
                <c:pt idx="11">
                  <c:v>3.1</c:v>
                </c:pt>
                <c:pt idx="12">
                  <c:v>3.2</c:v>
                </c:pt>
                <c:pt idx="13">
                  <c:v>3.25</c:v>
                </c:pt>
                <c:pt idx="14">
                  <c:v>3.3</c:v>
                </c:pt>
                <c:pt idx="15">
                  <c:v>3.5</c:v>
                </c:pt>
                <c:pt idx="16">
                  <c:v>3.6</c:v>
                </c:pt>
                <c:pt idx="17">
                  <c:v>3.7</c:v>
                </c:pt>
                <c:pt idx="18">
                  <c:v>3.8</c:v>
                </c:pt>
                <c:pt idx="19">
                  <c:v>3.95</c:v>
                </c:pt>
              </c:numCache>
            </c:numRef>
          </c:val>
          <c:smooth val="0"/>
          <c:extLst>
            <c:ext xmlns:c16="http://schemas.microsoft.com/office/drawing/2014/chart" uri="{C3380CC4-5D6E-409C-BE32-E72D297353CC}">
              <c16:uniqueId val="{00000000-49F2-40BA-8DC0-33BF0E77070A}"/>
            </c:ext>
          </c:extLst>
        </c:ser>
        <c:dLbls>
          <c:dLblPos val="t"/>
          <c:showLegendKey val="0"/>
          <c:showVal val="1"/>
          <c:showCatName val="0"/>
          <c:showSerName val="0"/>
          <c:showPercent val="0"/>
          <c:showBubbleSize val="0"/>
        </c:dLbls>
        <c:smooth val="0"/>
        <c:axId val="2069988320"/>
        <c:axId val="2069993600"/>
      </c:lineChart>
      <c:catAx>
        <c:axId val="206998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069993600"/>
        <c:crosses val="autoZero"/>
        <c:auto val="1"/>
        <c:lblAlgn val="ctr"/>
        <c:lblOffset val="100"/>
        <c:noMultiLvlLbl val="0"/>
      </c:catAx>
      <c:valAx>
        <c:axId val="2069993600"/>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06998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lineChart>
        <c:grouping val="standard"/>
        <c:varyColors val="0"/>
        <c:ser>
          <c:idx val="0"/>
          <c:order val="0"/>
          <c:tx>
            <c:strRef>
              <c:f>英國米價!$B$2</c:f>
              <c:strCache>
                <c:ptCount val="1"/>
                <c:pt idx="0">
                  <c:v>英國米零售價(500g-1kg為包裝之平均價格)</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英國米價!$A$3:$A$21</c:f>
              <c:strCache>
                <c:ptCount val="19"/>
                <c:pt idx="0">
                  <c:v>113/1</c:v>
                </c:pt>
                <c:pt idx="1">
                  <c:v>113/2</c:v>
                </c:pt>
                <c:pt idx="2">
                  <c:v>113/3</c:v>
                </c:pt>
                <c:pt idx="3">
                  <c:v>113/4</c:v>
                </c:pt>
                <c:pt idx="4">
                  <c:v>113/5</c:v>
                </c:pt>
                <c:pt idx="5">
                  <c:v>113/6</c:v>
                </c:pt>
                <c:pt idx="6">
                  <c:v>113/7</c:v>
                </c:pt>
                <c:pt idx="7">
                  <c:v>113/8</c:v>
                </c:pt>
                <c:pt idx="8">
                  <c:v>113/9</c:v>
                </c:pt>
                <c:pt idx="9">
                  <c:v>113/10</c:v>
                </c:pt>
                <c:pt idx="10">
                  <c:v>113/11</c:v>
                </c:pt>
                <c:pt idx="11">
                  <c:v>113/12</c:v>
                </c:pt>
                <c:pt idx="12">
                  <c:v>114/1</c:v>
                </c:pt>
                <c:pt idx="13">
                  <c:v>114/2</c:v>
                </c:pt>
                <c:pt idx="14">
                  <c:v>114/3</c:v>
                </c:pt>
                <c:pt idx="15">
                  <c:v>114/4</c:v>
                </c:pt>
                <c:pt idx="16">
                  <c:v>114/5</c:v>
                </c:pt>
                <c:pt idx="17">
                  <c:v>114/6</c:v>
                </c:pt>
                <c:pt idx="18">
                  <c:v>114/7</c:v>
                </c:pt>
              </c:strCache>
            </c:strRef>
          </c:cat>
          <c:val>
            <c:numRef>
              <c:f>英國米價!$B$3:$B$21</c:f>
              <c:numCache>
                <c:formatCode>#,##0.00_ </c:formatCode>
                <c:ptCount val="19"/>
                <c:pt idx="0">
                  <c:v>2.04</c:v>
                </c:pt>
                <c:pt idx="1">
                  <c:v>2.02</c:v>
                </c:pt>
                <c:pt idx="2">
                  <c:v>2.1</c:v>
                </c:pt>
                <c:pt idx="3">
                  <c:v>1.89</c:v>
                </c:pt>
                <c:pt idx="4">
                  <c:v>2.12</c:v>
                </c:pt>
                <c:pt idx="5">
                  <c:v>1.89</c:v>
                </c:pt>
                <c:pt idx="6">
                  <c:v>2.02</c:v>
                </c:pt>
                <c:pt idx="7">
                  <c:v>2.08</c:v>
                </c:pt>
                <c:pt idx="8">
                  <c:v>1.96</c:v>
                </c:pt>
                <c:pt idx="9">
                  <c:v>1.95</c:v>
                </c:pt>
                <c:pt idx="10">
                  <c:v>2.0099999999999998</c:v>
                </c:pt>
                <c:pt idx="11">
                  <c:v>1.98</c:v>
                </c:pt>
                <c:pt idx="12">
                  <c:v>1.95</c:v>
                </c:pt>
                <c:pt idx="13">
                  <c:v>1.93</c:v>
                </c:pt>
                <c:pt idx="14">
                  <c:v>1.92</c:v>
                </c:pt>
                <c:pt idx="15">
                  <c:v>1.92</c:v>
                </c:pt>
                <c:pt idx="16">
                  <c:v>1.88</c:v>
                </c:pt>
                <c:pt idx="17">
                  <c:v>1.77</c:v>
                </c:pt>
                <c:pt idx="18">
                  <c:v>1.99</c:v>
                </c:pt>
              </c:numCache>
            </c:numRef>
          </c:val>
          <c:smooth val="0"/>
          <c:extLst>
            <c:ext xmlns:c16="http://schemas.microsoft.com/office/drawing/2014/chart" uri="{C3380CC4-5D6E-409C-BE32-E72D297353CC}">
              <c16:uniqueId val="{00000000-56AA-4C64-BCE7-76F810689EA0}"/>
            </c:ext>
          </c:extLst>
        </c:ser>
        <c:dLbls>
          <c:dLblPos val="t"/>
          <c:showLegendKey val="0"/>
          <c:showVal val="1"/>
          <c:showCatName val="0"/>
          <c:showSerName val="0"/>
          <c:showPercent val="0"/>
          <c:showBubbleSize val="0"/>
        </c:dLbls>
        <c:smooth val="0"/>
        <c:axId val="2069988320"/>
        <c:axId val="2069993600"/>
      </c:lineChart>
      <c:catAx>
        <c:axId val="206998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069993600"/>
        <c:crosses val="autoZero"/>
        <c:auto val="1"/>
        <c:lblAlgn val="ctr"/>
        <c:lblOffset val="100"/>
        <c:noMultiLvlLbl val="0"/>
      </c:catAx>
      <c:valAx>
        <c:axId val="2069993600"/>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06998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7956979327873569"/>
          <c:y val="6.29115077814953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lineChart>
        <c:grouping val="standard"/>
        <c:varyColors val="0"/>
        <c:ser>
          <c:idx val="0"/>
          <c:order val="0"/>
          <c:tx>
            <c:strRef>
              <c:f>德國米價!$B$2</c:f>
              <c:strCache>
                <c:ptCount val="1"/>
                <c:pt idx="0">
                  <c:v>德國稻米消費者物價指數</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德國米價!$A$3:$A$7</c:f>
              <c:strCache>
                <c:ptCount val="5"/>
                <c:pt idx="0">
                  <c:v>109年</c:v>
                </c:pt>
                <c:pt idx="1">
                  <c:v>110年</c:v>
                </c:pt>
                <c:pt idx="2">
                  <c:v>111年</c:v>
                </c:pt>
                <c:pt idx="3">
                  <c:v>112年</c:v>
                </c:pt>
                <c:pt idx="4">
                  <c:v>113年</c:v>
                </c:pt>
              </c:strCache>
            </c:strRef>
          </c:cat>
          <c:val>
            <c:numRef>
              <c:f>德國米價!$B$3:$B$7</c:f>
              <c:numCache>
                <c:formatCode>#,##0.0_ </c:formatCode>
                <c:ptCount val="5"/>
                <c:pt idx="0">
                  <c:v>99.6</c:v>
                </c:pt>
                <c:pt idx="1">
                  <c:v>101.5</c:v>
                </c:pt>
                <c:pt idx="2">
                  <c:v>108.8</c:v>
                </c:pt>
                <c:pt idx="3">
                  <c:v>132</c:v>
                </c:pt>
                <c:pt idx="4">
                  <c:v>140.5</c:v>
                </c:pt>
              </c:numCache>
            </c:numRef>
          </c:val>
          <c:smooth val="0"/>
          <c:extLst>
            <c:ext xmlns:c16="http://schemas.microsoft.com/office/drawing/2014/chart" uri="{C3380CC4-5D6E-409C-BE32-E72D297353CC}">
              <c16:uniqueId val="{00000000-0042-4E83-945F-E01F02379079}"/>
            </c:ext>
          </c:extLst>
        </c:ser>
        <c:dLbls>
          <c:dLblPos val="t"/>
          <c:showLegendKey val="0"/>
          <c:showVal val="1"/>
          <c:showCatName val="0"/>
          <c:showSerName val="0"/>
          <c:showPercent val="0"/>
          <c:showBubbleSize val="0"/>
        </c:dLbls>
        <c:smooth val="0"/>
        <c:axId val="2069988320"/>
        <c:axId val="2069993600"/>
      </c:lineChart>
      <c:catAx>
        <c:axId val="206998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069993600"/>
        <c:crosses val="autoZero"/>
        <c:auto val="1"/>
        <c:lblAlgn val="ctr"/>
        <c:lblOffset val="100"/>
        <c:noMultiLvlLbl val="0"/>
      </c:catAx>
      <c:valAx>
        <c:axId val="2069993600"/>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06998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0.01811</cdr:y>
    </cdr:from>
    <cdr:to>
      <cdr:x>0.06143</cdr:x>
      <cdr:y>0.09407</cdr:y>
    </cdr:to>
    <cdr:sp macro="" textlink="">
      <cdr:nvSpPr>
        <cdr:cNvPr id="2" name="文字方塊 1">
          <a:extLst xmlns:a="http://schemas.openxmlformats.org/drawingml/2006/main">
            <a:ext uri="{FF2B5EF4-FFF2-40B4-BE49-F238E27FC236}">
              <a16:creationId xmlns:a16="http://schemas.microsoft.com/office/drawing/2014/main" id="{469B9D1E-7DB3-93E9-C864-69A5691936F2}"/>
            </a:ext>
          </a:extLst>
        </cdr:cNvPr>
        <cdr:cNvSpPr txBox="1"/>
      </cdr:nvSpPr>
      <cdr:spPr>
        <a:xfrm xmlns:a="http://schemas.openxmlformats.org/drawingml/2006/main">
          <a:off x="0" y="51186"/>
          <a:ext cx="540689" cy="214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100" kern="1200">
              <a:latin typeface="微軟正黑體" panose="020B0604030504040204" pitchFamily="34" charset="-120"/>
              <a:ea typeface="微軟正黑體" panose="020B0604030504040204" pitchFamily="34" charset="-120"/>
            </a:rPr>
            <a:t>澳幣</a:t>
          </a:r>
        </a:p>
      </cdr:txBody>
    </cdr:sp>
  </cdr:relSizeAnchor>
  <cdr:relSizeAnchor xmlns:cdr="http://schemas.openxmlformats.org/drawingml/2006/chartDrawing">
    <cdr:from>
      <cdr:x>0.89125</cdr:x>
      <cdr:y>0.7973</cdr:y>
    </cdr:from>
    <cdr:to>
      <cdr:x>1</cdr:x>
      <cdr:y>0.86495</cdr:y>
    </cdr:to>
    <cdr:sp macro="" textlink="">
      <cdr:nvSpPr>
        <cdr:cNvPr id="3" name="文字方塊 1">
          <a:extLst xmlns:a="http://schemas.openxmlformats.org/drawingml/2006/main">
            <a:ext uri="{FF2B5EF4-FFF2-40B4-BE49-F238E27FC236}">
              <a16:creationId xmlns:a16="http://schemas.microsoft.com/office/drawing/2014/main" id="{752B6A5C-1665-2EAC-F028-E832D6B0F419}"/>
            </a:ext>
          </a:extLst>
        </cdr:cNvPr>
        <cdr:cNvSpPr txBox="1"/>
      </cdr:nvSpPr>
      <cdr:spPr>
        <a:xfrm xmlns:a="http://schemas.openxmlformats.org/drawingml/2006/main">
          <a:off x="7844844" y="2253312"/>
          <a:ext cx="957250" cy="191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1100" kern="1200">
              <a:latin typeface="微軟正黑體" panose="020B0604030504040204" pitchFamily="34" charset="-120"/>
              <a:ea typeface="微軟正黑體" panose="020B0604030504040204" pitchFamily="34" charset="-120"/>
            </a:rPr>
            <a:t>年度</a:t>
          </a:r>
          <a:r>
            <a:rPr lang="en-US" altLang="zh-TW" sz="1100" kern="1200">
              <a:latin typeface="微軟正黑體" panose="020B0604030504040204" pitchFamily="34" charset="-120"/>
              <a:ea typeface="微軟正黑體" panose="020B0604030504040204" pitchFamily="34" charset="-120"/>
            </a:rPr>
            <a:t>/</a:t>
          </a:r>
          <a:r>
            <a:rPr lang="zh-TW" altLang="en-US" sz="1100" kern="1200">
              <a:latin typeface="微軟正黑體" panose="020B0604030504040204" pitchFamily="34" charset="-120"/>
              <a:ea typeface="微軟正黑體" panose="020B0604030504040204" pitchFamily="34" charset="-120"/>
            </a:rPr>
            <a:t>月份</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0.01811</cdr:y>
    </cdr:from>
    <cdr:to>
      <cdr:x>0.06143</cdr:x>
      <cdr:y>0.09407</cdr:y>
    </cdr:to>
    <cdr:sp macro="" textlink="">
      <cdr:nvSpPr>
        <cdr:cNvPr id="2" name="文字方塊 1">
          <a:extLst xmlns:a="http://schemas.openxmlformats.org/drawingml/2006/main">
            <a:ext uri="{FF2B5EF4-FFF2-40B4-BE49-F238E27FC236}">
              <a16:creationId xmlns:a16="http://schemas.microsoft.com/office/drawing/2014/main" id="{469B9D1E-7DB3-93E9-C864-69A5691936F2}"/>
            </a:ext>
          </a:extLst>
        </cdr:cNvPr>
        <cdr:cNvSpPr txBox="1"/>
      </cdr:nvSpPr>
      <cdr:spPr>
        <a:xfrm xmlns:a="http://schemas.openxmlformats.org/drawingml/2006/main">
          <a:off x="0" y="51186"/>
          <a:ext cx="540689" cy="214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100" kern="1200">
              <a:latin typeface="微軟正黑體" panose="020B0604030504040204" pitchFamily="34" charset="-120"/>
              <a:ea typeface="微軟正黑體" panose="020B0604030504040204" pitchFamily="34" charset="-120"/>
            </a:rPr>
            <a:t>英鎊</a:t>
          </a:r>
        </a:p>
      </cdr:txBody>
    </cdr:sp>
  </cdr:relSizeAnchor>
  <cdr:relSizeAnchor xmlns:cdr="http://schemas.openxmlformats.org/drawingml/2006/chartDrawing">
    <cdr:from>
      <cdr:x>0.89125</cdr:x>
      <cdr:y>0.7973</cdr:y>
    </cdr:from>
    <cdr:to>
      <cdr:x>1</cdr:x>
      <cdr:y>0.86495</cdr:y>
    </cdr:to>
    <cdr:sp macro="" textlink="">
      <cdr:nvSpPr>
        <cdr:cNvPr id="3" name="文字方塊 1">
          <a:extLst xmlns:a="http://schemas.openxmlformats.org/drawingml/2006/main">
            <a:ext uri="{FF2B5EF4-FFF2-40B4-BE49-F238E27FC236}">
              <a16:creationId xmlns:a16="http://schemas.microsoft.com/office/drawing/2014/main" id="{752B6A5C-1665-2EAC-F028-E832D6B0F419}"/>
            </a:ext>
          </a:extLst>
        </cdr:cNvPr>
        <cdr:cNvSpPr txBox="1"/>
      </cdr:nvSpPr>
      <cdr:spPr>
        <a:xfrm xmlns:a="http://schemas.openxmlformats.org/drawingml/2006/main">
          <a:off x="7844844" y="2253312"/>
          <a:ext cx="957250" cy="191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1100" kern="1200">
              <a:latin typeface="微軟正黑體" panose="020B0604030504040204" pitchFamily="34" charset="-120"/>
              <a:ea typeface="微軟正黑體" panose="020B0604030504040204" pitchFamily="34" charset="-120"/>
            </a:rPr>
            <a:t>年度</a:t>
          </a:r>
          <a:r>
            <a:rPr lang="en-US" altLang="zh-TW" sz="1100" kern="1200">
              <a:latin typeface="微軟正黑體" panose="020B0604030504040204" pitchFamily="34" charset="-120"/>
              <a:ea typeface="微軟正黑體" panose="020B0604030504040204" pitchFamily="34" charset="-120"/>
            </a:rPr>
            <a:t>/</a:t>
          </a:r>
          <a:r>
            <a:rPr lang="zh-TW" altLang="en-US" sz="1100" kern="1200">
              <a:latin typeface="微軟正黑體" panose="020B0604030504040204" pitchFamily="34" charset="-120"/>
              <a:ea typeface="微軟正黑體" panose="020B0604030504040204" pitchFamily="34" charset="-120"/>
            </a:rPr>
            <a:t>月份</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0.01811</cdr:y>
    </cdr:from>
    <cdr:to>
      <cdr:x>0.19964</cdr:x>
      <cdr:y>0.11658</cdr:y>
    </cdr:to>
    <cdr:sp macro="" textlink="">
      <cdr:nvSpPr>
        <cdr:cNvPr id="2" name="文字方塊 1">
          <a:extLst xmlns:a="http://schemas.openxmlformats.org/drawingml/2006/main">
            <a:ext uri="{FF2B5EF4-FFF2-40B4-BE49-F238E27FC236}">
              <a16:creationId xmlns:a16="http://schemas.microsoft.com/office/drawing/2014/main" id="{469B9D1E-7DB3-93E9-C864-69A5691936F2}"/>
            </a:ext>
          </a:extLst>
        </cdr:cNvPr>
        <cdr:cNvSpPr txBox="1"/>
      </cdr:nvSpPr>
      <cdr:spPr>
        <a:xfrm xmlns:a="http://schemas.openxmlformats.org/drawingml/2006/main">
          <a:off x="0" y="51182"/>
          <a:ext cx="1757237" cy="278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100" kern="1200">
              <a:latin typeface="微軟正黑體" panose="020B0604030504040204" pitchFamily="34" charset="-120"/>
              <a:ea typeface="微軟正黑體" panose="020B0604030504040204" pitchFamily="34" charset="-120"/>
            </a:rPr>
            <a:t>CPI</a:t>
          </a:r>
          <a:r>
            <a:rPr lang="zh-TW" altLang="en-US" sz="1100" kern="1200">
              <a:latin typeface="微軟正黑體" panose="020B0604030504040204" pitchFamily="34" charset="-120"/>
              <a:ea typeface="微軟正黑體" panose="020B0604030504040204" pitchFamily="34" charset="-120"/>
            </a:rPr>
            <a:t>（</a:t>
          </a:r>
          <a:r>
            <a:rPr lang="en-US" altLang="zh-TW" sz="1100" kern="1200">
              <a:latin typeface="微軟正黑體" panose="020B0604030504040204" pitchFamily="34" charset="-120"/>
              <a:ea typeface="微軟正黑體" panose="020B0604030504040204" pitchFamily="34" charset="-120"/>
            </a:rPr>
            <a:t>2020</a:t>
          </a:r>
          <a:r>
            <a:rPr lang="zh-TW" altLang="en-US" sz="1100" kern="1200">
              <a:latin typeface="微軟正黑體" panose="020B0604030504040204" pitchFamily="34" charset="-120"/>
              <a:ea typeface="微軟正黑體" panose="020B0604030504040204" pitchFamily="34" charset="-120"/>
            </a:rPr>
            <a:t>年</a:t>
          </a:r>
          <a:r>
            <a:rPr lang="en-US" altLang="zh-TW" sz="1100" kern="1200">
              <a:latin typeface="微軟正黑體" panose="020B0604030504040204" pitchFamily="34" charset="-120"/>
              <a:ea typeface="微軟正黑體" panose="020B0604030504040204" pitchFamily="34" charset="-120"/>
            </a:rPr>
            <a:t>1</a:t>
          </a:r>
          <a:r>
            <a:rPr lang="zh-TW" altLang="en-US" sz="1100" kern="1200">
              <a:latin typeface="微軟正黑體" panose="020B0604030504040204" pitchFamily="34" charset="-120"/>
              <a:ea typeface="微軟正黑體" panose="020B0604030504040204" pitchFamily="34" charset="-120"/>
            </a:rPr>
            <a:t>月</a:t>
          </a:r>
          <a:r>
            <a:rPr lang="en-US" altLang="zh-TW" sz="1100" kern="1200">
              <a:latin typeface="微軟正黑體" panose="020B0604030504040204" pitchFamily="34" charset="-120"/>
              <a:ea typeface="微軟正黑體" panose="020B0604030504040204" pitchFamily="34" charset="-120"/>
            </a:rPr>
            <a:t>=100</a:t>
          </a:r>
          <a:r>
            <a:rPr lang="zh-TW" altLang="en-US" sz="1100" kern="1200">
              <a:latin typeface="微軟正黑體" panose="020B0604030504040204" pitchFamily="34" charset="-120"/>
              <a:ea typeface="微軟正黑體" panose="020B0604030504040204" pitchFamily="34" charset="-120"/>
            </a:rPr>
            <a:t>）</a:t>
          </a:r>
        </a:p>
      </cdr:txBody>
    </cdr:sp>
  </cdr:relSizeAnchor>
  <cdr:relSizeAnchor xmlns:cdr="http://schemas.openxmlformats.org/drawingml/2006/chartDrawing">
    <cdr:from>
      <cdr:x>0.89125</cdr:x>
      <cdr:y>0.7973</cdr:y>
    </cdr:from>
    <cdr:to>
      <cdr:x>1</cdr:x>
      <cdr:y>0.86495</cdr:y>
    </cdr:to>
    <cdr:sp macro="" textlink="">
      <cdr:nvSpPr>
        <cdr:cNvPr id="3" name="文字方塊 1">
          <a:extLst xmlns:a="http://schemas.openxmlformats.org/drawingml/2006/main">
            <a:ext uri="{FF2B5EF4-FFF2-40B4-BE49-F238E27FC236}">
              <a16:creationId xmlns:a16="http://schemas.microsoft.com/office/drawing/2014/main" id="{752B6A5C-1665-2EAC-F028-E832D6B0F419}"/>
            </a:ext>
          </a:extLst>
        </cdr:cNvPr>
        <cdr:cNvSpPr txBox="1"/>
      </cdr:nvSpPr>
      <cdr:spPr>
        <a:xfrm xmlns:a="http://schemas.openxmlformats.org/drawingml/2006/main">
          <a:off x="7844844" y="2253312"/>
          <a:ext cx="957250" cy="1912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1100" kern="1200">
              <a:latin typeface="微軟正黑體" panose="020B0604030504040204" pitchFamily="34" charset="-120"/>
              <a:ea typeface="微軟正黑體" panose="020B0604030504040204" pitchFamily="34" charset="-120"/>
            </a:rPr>
            <a:t>年度</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4B1A6A7-1346-4ECD-B6F5-CCD8C66D88B9}" type="datetimeFigureOut">
              <a:rPr lang="zh-TW" altLang="en-US" smtClean="0"/>
              <a:t>2025/12/23</a:t>
            </a:fld>
            <a:endParaRPr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BE2611-74FF-4498-9242-E0DB60BEDFC7}" type="slidenum">
              <a:rPr lang="zh-TW" altLang="en-US" smtClean="0"/>
              <a:t>‹#›</a:t>
            </a:fld>
            <a:endParaRPr lang="zh-TW" altLang="en-US"/>
          </a:p>
        </p:txBody>
      </p:sp>
    </p:spTree>
    <p:extLst>
      <p:ext uri="{BB962C8B-B14F-4D97-AF65-F5344CB8AC3E}">
        <p14:creationId xmlns:p14="http://schemas.microsoft.com/office/powerpoint/2010/main" val="282231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223838" y="808038"/>
            <a:ext cx="7185026" cy="4041775"/>
          </a:xfrm>
        </p:spPr>
        <p:txBody>
          <a:bodyPr/>
          <a:lstStyle/>
          <a:p>
            <a:endParaRPr lang="zh-TW" altLang="en-US"/>
          </a:p>
        </p:txBody>
      </p:sp>
      <p:sp>
        <p:nvSpPr>
          <p:cNvPr id="3" name="備忘稿版面配置區 2"/>
          <p:cNvSpPr>
            <a:spLocks noGrp="1"/>
          </p:cNvSpPr>
          <p:nvPr>
            <p:ph type="body" idx="1"/>
          </p:nvPr>
        </p:nvSpPr>
        <p:spPr/>
        <p:txBody>
          <a:bodyPr/>
          <a:lstStyle/>
          <a:p>
            <a:endPar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58750" indent="0">
              <a:buNone/>
            </a:pP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76650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B149D-9ABD-9CB9-971E-B9360AFC5B1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D59F485-900E-307B-6E6D-0F3271C016E2}"/>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3260869C-55BF-40FC-1354-2A42245E207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54F5E84-C068-C557-659D-355C30621F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00604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C302-8891-8F07-2EDC-6B3F26A7CAC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73CD2554-9CD9-0D70-5ACD-D0D599420984}"/>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844F3DA2-891A-71B3-F2DA-03EBDC97CB30}"/>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6CEDEA0-B6C7-35AE-7324-52E27BA889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4074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C76B-37FC-3951-5412-02A7B70DA13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1C61AFC-A1D2-D345-C644-D86EF6C328E9}"/>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C83338EF-A20F-284D-721B-128661A9F3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099CA130-B58C-36FB-7C6D-204C6251D98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9028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1BB3-BA3E-6857-69AC-9A4430A9B4C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5736374-24A9-1B0F-C744-28720626E43B}"/>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FF15E06E-945C-9AF5-06D8-5DD01932F38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1A07728-AA9B-F5B5-0B8E-CF26560858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543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CC04E-8CBA-BBEA-E346-590456905D4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D3DA601-82B6-95D4-2E23-517FF98FCA05}"/>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A86F8A7E-B5B1-583E-FFED-0B344DD56DD3}"/>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878E63A-AA5A-4C02-119B-62CAF296EF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092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B1D5-C9C5-DDF7-BC3F-26646334719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323D793-462E-7174-D541-6262EDC99902}"/>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377BA780-3501-AD4D-2465-896292DD0B5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E5E269B-04A2-D99D-A74D-675917B3697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03366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1831-C0B1-ECDF-4FEE-0F0AA9E522A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7C5D8C0E-4B74-B2AA-472B-5B7502081B5E}"/>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51CFCE9B-2AB1-733D-0D45-85B1D1D044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1E0ED977-DC89-C84F-7793-7878B08E37E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30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54E73-F99B-3C67-EB7E-E0D35430446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0E7FD12-A6EA-E2F7-20D8-4BA2C5838DE0}"/>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B20E708D-8470-3B12-F4A9-E81BB67A0344}"/>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B277FA4-81C2-DCFC-A71A-BD64E6309E2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00601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E3E5-D579-CCC7-AE1F-AAD51893907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1E08A20-BE33-B082-9D71-29078DA222CC}"/>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3593C78F-C7A3-1D74-1E13-F92016757294}"/>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04CDAD8-0D41-7D50-8ED9-D893385B891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2669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95A5E-AB48-76D3-821D-DF5FBD8FEBE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44AB000-8B2F-AD35-7A25-887F983EBADD}"/>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9C695DFB-E018-04BE-89F4-D0A35174881E}"/>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407FAB9-BDC0-9B4B-B82D-7A212CBF2B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3491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txBody>
          <a:bodyPr/>
          <a:lstStyle/>
          <a:p>
            <a:endParaRPr lang="zh-TW" altLang="en-US"/>
          </a:p>
        </p:txBody>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EBE2611-74FF-4498-9242-E0DB60BEDFC7}" type="slidenum">
              <a:rPr lang="zh-TW" altLang="en-US" smtClean="0"/>
              <a:t>3</a:t>
            </a:fld>
            <a:endParaRPr lang="zh-TW" altLang="en-US"/>
          </a:p>
        </p:txBody>
      </p:sp>
    </p:spTree>
    <p:extLst>
      <p:ext uri="{BB962C8B-B14F-4D97-AF65-F5344CB8AC3E}">
        <p14:creationId xmlns:p14="http://schemas.microsoft.com/office/powerpoint/2010/main" val="1287566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5BD9-B1AF-C3CD-FC0C-38617E0458D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444D3B0-89DD-048A-394C-307DCACBBD24}"/>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56DDE6E7-6B16-2391-17CE-E74C492E4E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31E3BCB7-EC92-040D-8CC7-1864FB773B2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35916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8E6A-6293-8389-3591-EA3C2E2485C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019AD43-9559-221C-F73A-721D3007C303}"/>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9C2A8618-D29F-E040-6729-3633354225D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74D0190-A4DF-F925-BD63-5A09842F4AB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291467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51B32-B5CF-4C9F-8847-049E9F006FF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85A33B5-DF0A-C3E5-F136-96C13A42FDB6}"/>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540CD02E-36C4-E2DD-FFA1-19170AD22498}"/>
              </a:ext>
            </a:extLst>
          </p:cNvPr>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a:extLst>
              <a:ext uri="{FF2B5EF4-FFF2-40B4-BE49-F238E27FC236}">
                <a16:creationId xmlns:a16="http://schemas.microsoft.com/office/drawing/2014/main" id="{B6BE3F1B-DE27-F34E-D329-D1C9D56746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38578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39A7C-FB15-DF0E-7AC6-171C9309232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2DA1FED-3F88-9448-33D2-389203D2D6E9}"/>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4A2C6101-662D-77BE-C502-BCFEE6E69E24}"/>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80FB6AC-8B7F-68B1-8992-E234799CE0E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87886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txBody>
          <a:bodyPr/>
          <a:lstStyle/>
          <a:p>
            <a:endParaRPr lang="zh-TW" altLang="en-US"/>
          </a:p>
        </p:txBody>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9056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2B0E0-33A6-BA44-FADF-569C454A784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08297A0-C272-C844-9717-C5D4FB859695}"/>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2A1ABDB2-CC4B-EB08-EBE4-721821C6527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CDE0AACE-D6FB-06B1-6B00-25523AE1749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31653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7335-1CD8-00CF-0C67-E3B9F06D09F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C56D483-8481-09CB-D593-F587FB2250BE}"/>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8F2EB97A-9E6A-4944-F1F4-05A1A4F56170}"/>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4DBC6CAB-A5AD-40A3-50FE-0F3508DFE67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7159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99F1D-E765-5FFB-070D-97838B53320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EB9D1EC-DF1B-D5CE-1695-EBF4271528E2}"/>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6B43CA35-C048-F2D3-15DF-4B3AB9329A2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E26824D-9FC5-8D7E-B5A0-1E9888FB27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8384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A0688-9E7F-9112-061A-4B7BE54D873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1DB9EB6-21BB-48D5-D7FD-3A1F4F82FBDB}"/>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EA7986A4-037F-FE21-486B-535E4C1D72F5}"/>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endParaRPr lang="zh-TW" altLang="en-US" dirty="0"/>
          </a:p>
        </p:txBody>
      </p:sp>
      <p:sp>
        <p:nvSpPr>
          <p:cNvPr id="4" name="投影片編號版面配置區 3">
            <a:extLst>
              <a:ext uri="{FF2B5EF4-FFF2-40B4-BE49-F238E27FC236}">
                <a16:creationId xmlns:a16="http://schemas.microsoft.com/office/drawing/2014/main" id="{0930547E-C473-095F-69C2-372649D3BF1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51755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10B5-7859-4F4F-22C3-012CE50D6F4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C2343455-32B7-F207-5D18-3038E41E4A9B}"/>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7604C52C-FBCE-8754-9711-2F0BB0B1504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2815F96-EBE0-E507-96F7-F9AE397BF18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4073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txBody>
          <a:bodyPr/>
          <a:lstStyle/>
          <a:p>
            <a:endParaRPr lang="zh-TW" altLang="en-US"/>
          </a:p>
        </p:txBody>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EBE2611-74FF-4498-9242-E0DB60BEDFC7}" type="slidenum">
              <a:rPr lang="zh-TW" altLang="en-US" smtClean="0"/>
              <a:t>7</a:t>
            </a:fld>
            <a:endParaRPr lang="zh-TW" altLang="en-US"/>
          </a:p>
        </p:txBody>
      </p:sp>
    </p:spTree>
    <p:extLst>
      <p:ext uri="{BB962C8B-B14F-4D97-AF65-F5344CB8AC3E}">
        <p14:creationId xmlns:p14="http://schemas.microsoft.com/office/powerpoint/2010/main" val="158271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5AF3-7B8E-0E9F-EAD0-7FD8FEE27B6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5A4EE93-E7B1-19B6-1394-41A83112C8BC}"/>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53C7FF41-48CE-3EF3-1AB7-43890ECDAB27}"/>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FACF129-CA60-1D15-DAD6-CA2941D2C55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9932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62EB5-9F72-8DAB-19E3-97F2DC442AD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54D857B-12AB-83A3-52BC-3CDE69C71EDA}"/>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494DB676-7378-340A-7450-8193D2F203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D5EE3010-1748-EF83-9C6F-DA24B55DF7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0934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6CC1D-8053-CB60-8E8C-5650764C8EB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1F3D0AD0-8640-C374-ADFB-F8DF3C9F3677}"/>
              </a:ext>
            </a:extLst>
          </p:cNvPr>
          <p:cNvSpPr>
            <a:spLocks noGrp="1" noRot="1" noChangeAspect="1"/>
          </p:cNvSpPr>
          <p:nvPr>
            <p:ph type="sldImg"/>
          </p:nvPr>
        </p:nvSpPr>
        <p:spPr/>
        <p:txBody>
          <a:bodyPr/>
          <a:lstStyle/>
          <a:p>
            <a:endParaRPr lang="zh-TW" altLang="en-US"/>
          </a:p>
        </p:txBody>
      </p:sp>
      <p:sp>
        <p:nvSpPr>
          <p:cNvPr id="3" name="備忘稿版面配置區 2">
            <a:extLst>
              <a:ext uri="{FF2B5EF4-FFF2-40B4-BE49-F238E27FC236}">
                <a16:creationId xmlns:a16="http://schemas.microsoft.com/office/drawing/2014/main" id="{124D4FA9-4C1F-B07A-9BF0-A910B90BA5C7}"/>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EB897C6B-8138-4C13-C9CB-9B4484EE20F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E2611-74FF-4498-9242-E0DB60BEDFC7}"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5244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43F791-F054-452C-A30C-DC4D871A8D99}" type="datetime1">
              <a:rPr lang="en-US" altLang="zh-TW"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536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3C09-F813-42C0-8B0C-A9E3324B2CD8}" type="datetime1">
              <a:rPr lang="en-US" altLang="zh-TW"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800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D6C23-21F2-44F8-B51B-52FF994245FE}" type="datetime1">
              <a:rPr lang="en-US" altLang="zh-TW"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1153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43"/>
        <p:cNvGrpSpPr/>
        <p:nvPr/>
      </p:nvGrpSpPr>
      <p:grpSpPr>
        <a:xfrm>
          <a:off x="0" y="0"/>
          <a:ext cx="0" cy="0"/>
          <a:chOff x="0" y="0"/>
          <a:chExt cx="0" cy="0"/>
        </a:xfrm>
      </p:grpSpPr>
      <p:sp>
        <p:nvSpPr>
          <p:cNvPr id="45" name="Google Shape;45;p9"/>
          <p:cNvSpPr txBox="1">
            <a:spLocks noGrp="1"/>
          </p:cNvSpPr>
          <p:nvPr>
            <p:ph type="title"/>
          </p:nvPr>
        </p:nvSpPr>
        <p:spPr>
          <a:xfrm>
            <a:off x="950967" y="593367"/>
            <a:ext cx="102900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a:solidFill>
                  <a:srgbClr val="1BC7BF"/>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dirty="0"/>
          </a:p>
        </p:txBody>
      </p:sp>
      <p:sp>
        <p:nvSpPr>
          <p:cNvPr id="46" name="Google Shape;46;p9"/>
          <p:cNvSpPr txBox="1">
            <a:spLocks noGrp="1"/>
          </p:cNvSpPr>
          <p:nvPr>
            <p:ph type="sldNum" idx="12"/>
          </p:nvPr>
        </p:nvSpPr>
        <p:spPr>
          <a:xfrm>
            <a:off x="11875200" y="6581119"/>
            <a:ext cx="316800" cy="280400"/>
          </a:xfrm>
          <a:prstGeom prst="rect">
            <a:avLst/>
          </a:prstGeom>
          <a:noFill/>
          <a:ln>
            <a:noFill/>
          </a:ln>
        </p:spPr>
        <p:txBody>
          <a:bodyPr spcFirstLastPara="1" wrap="square" lIns="0" tIns="91425" rIns="0" bIns="91425" anchor="ctr" anchorCtr="0">
            <a:noAutofit/>
          </a:bodyPr>
          <a:lstStyle>
            <a:lvl1pPr lvl="0" algn="ctr" rtl="0">
              <a:buNone/>
              <a:defRPr sz="1600">
                <a:solidFill>
                  <a:srgbClr val="1BC7BF"/>
                </a:solidFill>
                <a:latin typeface="Exo Thin"/>
                <a:ea typeface="Exo Thin"/>
                <a:cs typeface="Exo Thin"/>
                <a:sym typeface="Exo Thin"/>
              </a:defRPr>
            </a:lvl1pPr>
            <a:lvl2pPr lvl="1" algn="ctr" rtl="0">
              <a:buNone/>
              <a:defRPr sz="1600">
                <a:solidFill>
                  <a:schemeClr val="dk1"/>
                </a:solidFill>
                <a:latin typeface="Exo Thin"/>
                <a:ea typeface="Exo Thin"/>
                <a:cs typeface="Exo Thin"/>
                <a:sym typeface="Exo Thin"/>
              </a:defRPr>
            </a:lvl2pPr>
            <a:lvl3pPr lvl="2" algn="ctr" rtl="0">
              <a:buNone/>
              <a:defRPr sz="1600">
                <a:solidFill>
                  <a:schemeClr val="dk1"/>
                </a:solidFill>
                <a:latin typeface="Exo Thin"/>
                <a:ea typeface="Exo Thin"/>
                <a:cs typeface="Exo Thin"/>
                <a:sym typeface="Exo Thin"/>
              </a:defRPr>
            </a:lvl3pPr>
            <a:lvl4pPr lvl="3" algn="ctr" rtl="0">
              <a:buNone/>
              <a:defRPr sz="1600">
                <a:solidFill>
                  <a:schemeClr val="dk1"/>
                </a:solidFill>
                <a:latin typeface="Exo Thin"/>
                <a:ea typeface="Exo Thin"/>
                <a:cs typeface="Exo Thin"/>
                <a:sym typeface="Exo Thin"/>
              </a:defRPr>
            </a:lvl4pPr>
            <a:lvl5pPr lvl="4" algn="ctr" rtl="0">
              <a:buNone/>
              <a:defRPr sz="1600">
                <a:solidFill>
                  <a:schemeClr val="dk1"/>
                </a:solidFill>
                <a:latin typeface="Exo Thin"/>
                <a:ea typeface="Exo Thin"/>
                <a:cs typeface="Exo Thin"/>
                <a:sym typeface="Exo Thin"/>
              </a:defRPr>
            </a:lvl5pPr>
            <a:lvl6pPr lvl="5" algn="ctr" rtl="0">
              <a:buNone/>
              <a:defRPr sz="1600">
                <a:solidFill>
                  <a:schemeClr val="dk1"/>
                </a:solidFill>
                <a:latin typeface="Exo Thin"/>
                <a:ea typeface="Exo Thin"/>
                <a:cs typeface="Exo Thin"/>
                <a:sym typeface="Exo Thin"/>
              </a:defRPr>
            </a:lvl6pPr>
            <a:lvl7pPr lvl="6" algn="ctr" rtl="0">
              <a:buNone/>
              <a:defRPr sz="1600">
                <a:solidFill>
                  <a:schemeClr val="dk1"/>
                </a:solidFill>
                <a:latin typeface="Exo Thin"/>
                <a:ea typeface="Exo Thin"/>
                <a:cs typeface="Exo Thin"/>
                <a:sym typeface="Exo Thin"/>
              </a:defRPr>
            </a:lvl7pPr>
            <a:lvl8pPr lvl="7" algn="ctr" rtl="0">
              <a:buNone/>
              <a:defRPr sz="1600">
                <a:solidFill>
                  <a:schemeClr val="dk1"/>
                </a:solidFill>
                <a:latin typeface="Exo Thin"/>
                <a:ea typeface="Exo Thin"/>
                <a:cs typeface="Exo Thin"/>
                <a:sym typeface="Exo Thin"/>
              </a:defRPr>
            </a:lvl8pPr>
            <a:lvl9pPr lvl="8" algn="ctr" rtl="0">
              <a:buNone/>
              <a:defRPr sz="1600">
                <a:solidFill>
                  <a:schemeClr val="dk1"/>
                </a:solidFill>
                <a:latin typeface="Exo Thin"/>
                <a:ea typeface="Exo Thin"/>
                <a:cs typeface="Exo Thin"/>
                <a:sym typeface="Exo Thin"/>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076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rotWithShape="1">
          <a:gsLst>
            <a:gs pos="0">
              <a:srgbClr val="E3D0B5"/>
            </a:gs>
            <a:gs pos="100000">
              <a:srgbClr val="D6B3B8"/>
            </a:gs>
          </a:gsLst>
          <a:path path="circle">
            <a:fillToRect l="50000" t="-80000" r="50000" b="180000"/>
          </a:path>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5867" y="1412559"/>
            <a:ext cx="5680400" cy="270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133">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213467" y="4366111"/>
            <a:ext cx="5145200" cy="105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933">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326553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D5A1F6-B9CC-4F89-BD68-6A07611692C6}" type="datetime1">
              <a:rPr lang="en-US" altLang="zh-TW"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52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99445-CD55-4D53-A9A8-8AEC07AF1BBF}" type="datetime1">
              <a:rPr lang="en-US" altLang="zh-TW"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440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7458-D5EE-48C1-ACE8-375EF59C50B9}" type="datetime1">
              <a:rPr lang="en-US" altLang="zh-TW"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793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A6D8EE-FD1D-46E4-B532-BAE730341F3A}" type="datetime1">
              <a:rPr lang="en-US" altLang="zh-TW"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487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EAE76D-6BD6-47A4-AFDF-E9C3B9954466}" type="datetime1">
              <a:rPr lang="en-US" altLang="zh-TW"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210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726F8-CE5F-4908-B2E7-2E92EC37810D}" type="datetime1">
              <a:rPr lang="en-US" altLang="zh-TW"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09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A1C5B843-EB2F-44AA-A93B-8D19FE2D1865}" type="datetime1">
              <a:rPr lang="en-US" altLang="zh-TW"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215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C2C8A0CC-8843-45CB-9B00-2F5A0FA18B9A}" type="datetime1">
              <a:rPr lang="en-US" altLang="zh-TW"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90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9D9A67B6-2AB6-417C-A70E-A88159A6F759}" type="datetime1">
              <a:rPr lang="en-US" altLang="zh-TW" smtClean="0"/>
              <a:t>12/23/2025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68000" y="6477000"/>
            <a:ext cx="1422400" cy="243417"/>
          </a:xfrm>
          <a:prstGeom prst="rect">
            <a:avLst/>
          </a:prstGeom>
        </p:spPr>
        <p:txBody>
          <a:bodyPr vert="horz" lIns="91440" tIns="45720" rIns="91440" bIns="45720" rtlCol="0" anchor="ctr"/>
          <a:lstStyle>
            <a:lvl1pPr algn="r">
              <a:defRPr sz="1600" b="1">
                <a:solidFill>
                  <a:schemeClr val="bg1"/>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851797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1pPr>
            <a:lvl2pPr lvl="1"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2pPr>
            <a:lvl3pPr lvl="2"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3pPr>
            <a:lvl4pPr lvl="3"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4pPr>
            <a:lvl5pPr lvl="4"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5pPr>
            <a:lvl6pPr lvl="5"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6pPr>
            <a:lvl7pPr lvl="6"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7pPr>
            <a:lvl8pPr lvl="7"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8pPr>
            <a:lvl9pPr lvl="8" algn="ctr">
              <a:spcBef>
                <a:spcPts val="0"/>
              </a:spcBef>
              <a:spcAft>
                <a:spcPts val="0"/>
              </a:spcAft>
              <a:buClr>
                <a:schemeClr val="dk1"/>
              </a:buClr>
              <a:buSzPts val="2800"/>
              <a:buFont typeface="Exo"/>
              <a:buNone/>
              <a:defRPr sz="2800" b="1">
                <a:solidFill>
                  <a:schemeClr val="dk1"/>
                </a:solidFill>
                <a:latin typeface="Exo"/>
                <a:ea typeface="Exo"/>
                <a:cs typeface="Exo"/>
                <a:sym typeface="Exo"/>
              </a:defRPr>
            </a:lvl9pPr>
          </a:lstStyle>
          <a:p>
            <a:endParaRPr/>
          </a:p>
        </p:txBody>
      </p:sp>
      <p:sp>
        <p:nvSpPr>
          <p:cNvPr id="7" name="Google Shape;7;p1"/>
          <p:cNvSpPr txBox="1">
            <a:spLocks noGrp="1"/>
          </p:cNvSpPr>
          <p:nvPr>
            <p:ph type="body" idx="1"/>
          </p:nvPr>
        </p:nvSpPr>
        <p:spPr>
          <a:xfrm>
            <a:off x="950800" y="2349433"/>
            <a:ext cx="10290000" cy="33332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2"/>
              </a:buClr>
              <a:buSzPts val="1800"/>
              <a:buFont typeface="Hind Madurai"/>
              <a:buChar char="●"/>
              <a:defRPr sz="1800">
                <a:solidFill>
                  <a:schemeClr val="dk2"/>
                </a:solidFill>
                <a:latin typeface="Hind Madurai"/>
                <a:ea typeface="Hind Madurai"/>
                <a:cs typeface="Hind Madurai"/>
                <a:sym typeface="Hind Madurai"/>
              </a:defRPr>
            </a:lvl1pPr>
            <a:lvl2pPr marL="914400" lvl="1"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2pPr>
            <a:lvl3pPr marL="1371600" lvl="2"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3pPr>
            <a:lvl4pPr marL="1828800" lvl="3"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4pPr>
            <a:lvl5pPr marL="2286000" lvl="4"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5pPr>
            <a:lvl6pPr marL="2743200" lvl="5"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6pPr>
            <a:lvl7pPr marL="3200400" lvl="6"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7pPr>
            <a:lvl8pPr marL="3657600" lvl="7"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8pPr>
            <a:lvl9pPr marL="4114800" lvl="8" indent="-317500">
              <a:lnSpc>
                <a:spcPct val="100000"/>
              </a:lnSpc>
              <a:spcBef>
                <a:spcPts val="0"/>
              </a:spcBef>
              <a:spcAft>
                <a:spcPts val="0"/>
              </a:spcAft>
              <a:buClr>
                <a:schemeClr val="dk2"/>
              </a:buClr>
              <a:buSzPts val="1400"/>
              <a:buFont typeface="Hind Madurai"/>
              <a:buChar char="■"/>
              <a:defRPr>
                <a:solidFill>
                  <a:schemeClr val="dk2"/>
                </a:solidFill>
                <a:latin typeface="Hind Madurai"/>
                <a:ea typeface="Hind Madurai"/>
                <a:cs typeface="Hind Madurai"/>
                <a:sym typeface="Hind Madurai"/>
              </a:defRPr>
            </a:lvl9pPr>
          </a:lstStyle>
          <a:p>
            <a:endParaRPr/>
          </a:p>
        </p:txBody>
      </p:sp>
    </p:spTree>
    <p:extLst>
      <p:ext uri="{BB962C8B-B14F-4D97-AF65-F5344CB8AC3E}">
        <p14:creationId xmlns:p14="http://schemas.microsoft.com/office/powerpoint/2010/main" val="3698657234"/>
      </p:ext>
    </p:extLst>
  </p:cSld>
  <p:clrMap bg1="lt1" tx1="dk1" bg2="dk2" tx2="lt2" accent1="accent1" accent2="accent2" accent3="accent3" accent4="accent4" accent5="accent5" accent6="accent6" hlink="hlink" folHlink="folHlink"/>
  <p:sldLayoutIdLst>
    <p:sldLayoutId id="2147483755" r:id="rId1"/>
    <p:sldLayoutId id="214748375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s://buywisely.com.au/product/coles-long-grain-white-rice?utm_source=chatgp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26.xml"/><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01DCED9-554B-1AAE-81D6-074EBA5DAD36}"/>
              </a:ext>
            </a:extLst>
          </p:cNvPr>
          <p:cNvSpPr/>
          <p:nvPr/>
        </p:nvSpPr>
        <p:spPr>
          <a:xfrm>
            <a:off x="18154" y="1398772"/>
            <a:ext cx="12154945" cy="4073451"/>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TW" altLang="en-US" sz="1867" kern="0">
              <a:solidFill>
                <a:prstClr val="white"/>
              </a:solidFill>
              <a:latin typeface="Arial"/>
              <a:ea typeface="新細明體" panose="02020500000000000000" pitchFamily="18" charset="-120"/>
              <a:sym typeface="Arial"/>
            </a:endParaRPr>
          </a:p>
        </p:txBody>
      </p:sp>
      <p:sp>
        <p:nvSpPr>
          <p:cNvPr id="18" name="TextBox 12">
            <a:extLst>
              <a:ext uri="{FF2B5EF4-FFF2-40B4-BE49-F238E27FC236}">
                <a16:creationId xmlns:a16="http://schemas.microsoft.com/office/drawing/2014/main" id="{3ABFC9C7-2A72-4C67-86BE-21033D70FF8D}"/>
              </a:ext>
            </a:extLst>
          </p:cNvPr>
          <p:cNvSpPr txBox="1"/>
          <p:nvPr/>
        </p:nvSpPr>
        <p:spPr>
          <a:xfrm>
            <a:off x="2066435" y="2333630"/>
            <a:ext cx="7770253" cy="872098"/>
          </a:xfrm>
          <a:prstGeom prst="rect">
            <a:avLst/>
          </a:prstGeom>
          <a:noFill/>
        </p:spPr>
        <p:txBody>
          <a:bodyPr wrap="square" rtlCol="0" anchor="ctr">
            <a:spAutoFit/>
          </a:bodyPr>
          <a:lstStyle/>
          <a:p>
            <a:pPr algn="ctr" defTabSz="1219170">
              <a:buClr>
                <a:srgbClr val="000000"/>
              </a:buClr>
            </a:pPr>
            <a:r>
              <a:rPr kumimoji="1" lang="zh-TW" altLang="en-US" sz="5067" b="1" dirty="0">
                <a:solidFill>
                  <a:sysClr val="windowText" lastClr="000000"/>
                </a:solidFill>
                <a:effectLst>
                  <a:glow rad="101600">
                    <a:prstClr val="white"/>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Arial"/>
                <a:sym typeface="Arial"/>
              </a:rPr>
              <a:t>國產米外銷市場觀測分享</a:t>
            </a:r>
            <a:endParaRPr kumimoji="1" lang="en-US" altLang="zh-TW" sz="5067" b="1" dirty="0">
              <a:solidFill>
                <a:sysClr val="windowText" lastClr="000000"/>
              </a:solidFill>
              <a:effectLst>
                <a:glow rad="101600">
                  <a:prstClr val="white"/>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Arial"/>
              <a:sym typeface="Arial"/>
            </a:endParaRPr>
          </a:p>
        </p:txBody>
      </p:sp>
      <p:sp>
        <p:nvSpPr>
          <p:cNvPr id="5" name="TextBox 4">
            <a:extLst>
              <a:ext uri="{FF2B5EF4-FFF2-40B4-BE49-F238E27FC236}">
                <a16:creationId xmlns:a16="http://schemas.microsoft.com/office/drawing/2014/main" id="{62955041-C217-64E2-C814-D9CB82CEF520}"/>
              </a:ext>
            </a:extLst>
          </p:cNvPr>
          <p:cNvSpPr txBox="1"/>
          <p:nvPr/>
        </p:nvSpPr>
        <p:spPr>
          <a:xfrm>
            <a:off x="3290704" y="3575879"/>
            <a:ext cx="4361419" cy="947119"/>
          </a:xfrm>
          <a:prstGeom prst="rect">
            <a:avLst/>
          </a:prstGeom>
        </p:spPr>
        <p:txBody>
          <a:bodyPr wrap="square" lIns="0" tIns="0" rIns="0" bIns="0" rtlCol="0" anchor="t">
            <a:spAutoFit/>
          </a:bodyPr>
          <a:lstStyle/>
          <a:p>
            <a:pPr algn="ctr" defTabSz="914400">
              <a:lnSpc>
                <a:spcPts val="3900"/>
              </a:lnSpc>
            </a:pPr>
            <a:r>
              <a:rPr lang="zh-TW" altLang="en-US" sz="24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台灣經濟研究院 產業發展處</a:t>
            </a:r>
            <a:endParaRPr lang="en-US" altLang="zh-TW" sz="24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endParaRPr>
          </a:p>
          <a:p>
            <a:pPr algn="ctr" defTabSz="914400">
              <a:lnSpc>
                <a:spcPts val="3900"/>
              </a:lnSpc>
            </a:pPr>
            <a:r>
              <a:rPr lang="zh-TW" altLang="en-US" sz="24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                    陳淑嬌 副研究員</a:t>
            </a:r>
            <a:endParaRPr lang="en-US" sz="24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endParaRPr>
          </a:p>
        </p:txBody>
      </p:sp>
      <p:pic>
        <p:nvPicPr>
          <p:cNvPr id="7" name="圖片 6">
            <a:extLst>
              <a:ext uri="{FF2B5EF4-FFF2-40B4-BE49-F238E27FC236}">
                <a16:creationId xmlns:a16="http://schemas.microsoft.com/office/drawing/2014/main" id="{2B85232B-D35E-CAAC-A943-1C4DFCB01974}"/>
              </a:ext>
            </a:extLst>
          </p:cNvPr>
          <p:cNvPicPr>
            <a:picLocks noChangeAspect="1"/>
          </p:cNvPicPr>
          <p:nvPr/>
        </p:nvPicPr>
        <p:blipFill>
          <a:blip r:embed="rId3"/>
          <a:stretch>
            <a:fillRect/>
          </a:stretch>
        </p:blipFill>
        <p:spPr>
          <a:xfrm>
            <a:off x="4888513" y="4893149"/>
            <a:ext cx="2414225" cy="414564"/>
          </a:xfrm>
          <a:prstGeom prst="rect">
            <a:avLst/>
          </a:prstGeom>
        </p:spPr>
      </p:pic>
      <p:sp>
        <p:nvSpPr>
          <p:cNvPr id="8" name="TextBox 4">
            <a:extLst>
              <a:ext uri="{FF2B5EF4-FFF2-40B4-BE49-F238E27FC236}">
                <a16:creationId xmlns:a16="http://schemas.microsoft.com/office/drawing/2014/main" id="{45219CEA-6AF5-F7C9-5854-FFAC8CE1AE45}"/>
              </a:ext>
            </a:extLst>
          </p:cNvPr>
          <p:cNvSpPr txBox="1"/>
          <p:nvPr/>
        </p:nvSpPr>
        <p:spPr>
          <a:xfrm>
            <a:off x="8783778" y="4646826"/>
            <a:ext cx="3256020" cy="660887"/>
          </a:xfrm>
          <a:prstGeom prst="rect">
            <a:avLst/>
          </a:prstGeom>
        </p:spPr>
        <p:txBody>
          <a:bodyPr wrap="square" lIns="0" tIns="0" rIns="0" bIns="0" rtlCol="0" anchor="t">
            <a:spAutoFit/>
          </a:bodyPr>
          <a:lstStyle/>
          <a:p>
            <a:pPr algn="ctr" defTabSz="914400">
              <a:lnSpc>
                <a:spcPts val="6019"/>
              </a:lnSpc>
            </a:pPr>
            <a:r>
              <a:rPr lang="en-US" altLang="zh-TW" sz="20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114</a:t>
            </a:r>
            <a:r>
              <a:rPr lang="zh-TW" altLang="en-US" sz="20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年</a:t>
            </a:r>
            <a:r>
              <a:rPr lang="en-US" altLang="zh-TW" sz="20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12</a:t>
            </a:r>
            <a:r>
              <a:rPr lang="zh-TW" altLang="en-US" sz="20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月</a:t>
            </a:r>
            <a:r>
              <a:rPr lang="en-US" altLang="zh-TW" sz="20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24</a:t>
            </a:r>
            <a:r>
              <a:rPr lang="zh-TW" altLang="en-US" sz="20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rPr>
              <a:t>日</a:t>
            </a:r>
            <a:endParaRPr lang="en-US" sz="2000" b="1" dirty="0">
              <a:solidFill>
                <a:srgbClr val="0B1320"/>
              </a:solidFill>
              <a:latin typeface="Times New Roman" panose="02020603050405020304" pitchFamily="18" charset="0"/>
              <a:ea typeface="微軟正黑體" panose="020B0604030504040204" pitchFamily="34" charset="-120"/>
              <a:cs typeface="Times New Roman" panose="02020603050405020304" pitchFamily="18" charset="0"/>
              <a:sym typeface="Helios Extended Bold"/>
            </a:endParaRPr>
          </a:p>
        </p:txBody>
      </p:sp>
    </p:spTree>
    <p:extLst>
      <p:ext uri="{BB962C8B-B14F-4D97-AF65-F5344CB8AC3E}">
        <p14:creationId xmlns:p14="http://schemas.microsoft.com/office/powerpoint/2010/main" val="421314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CC10-5124-63DD-9185-8898B1D8CB2A}"/>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6B0B1339-52E7-AF9E-8BC8-22FE36CF8D56}"/>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D7F44AB5-D1D9-0946-775B-1D0ABC76D3AE}"/>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參、加拿大市場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2" name="矩形 1">
            <a:extLst>
              <a:ext uri="{FF2B5EF4-FFF2-40B4-BE49-F238E27FC236}">
                <a16:creationId xmlns:a16="http://schemas.microsoft.com/office/drawing/2014/main" id="{1F6C42A2-DAAF-E5E5-27A5-093AC0F46F40}"/>
              </a:ext>
            </a:extLst>
          </p:cNvPr>
          <p:cNvSpPr/>
          <p:nvPr/>
        </p:nvSpPr>
        <p:spPr>
          <a:xfrm>
            <a:off x="648968" y="992440"/>
            <a:ext cx="3023500"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二</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進口來源</a:t>
            </a:r>
            <a:r>
              <a:rPr kumimoji="0" lang="en-US" altLang="zh-TW" sz="2000" b="1" i="0" u="none" strike="noStrike" kern="0" cap="none" spc="0" normalizeH="0" baseline="0" noProof="0" dirty="0">
                <a:ln>
                  <a:noFill/>
                </a:ln>
                <a:solidFill>
                  <a:srgbClr val="7030A0"/>
                </a:solidFill>
                <a:effectLst/>
                <a:uLnTx/>
                <a:uFillTx/>
                <a:latin typeface="Arial"/>
                <a:ea typeface="微软雅黑"/>
                <a:cs typeface="+mn-ea"/>
              </a:rPr>
              <a:t>&amp;</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競爭情形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13" name="Google Shape;174;p14">
            <a:extLst>
              <a:ext uri="{FF2B5EF4-FFF2-40B4-BE49-F238E27FC236}">
                <a16:creationId xmlns:a16="http://schemas.microsoft.com/office/drawing/2014/main" id="{99D37513-512C-14A1-A731-4243189D0777}"/>
              </a:ext>
            </a:extLst>
          </p:cNvPr>
          <p:cNvSpPr txBox="1"/>
          <p:nvPr/>
        </p:nvSpPr>
        <p:spPr>
          <a:xfrm>
            <a:off x="6971400" y="2099035"/>
            <a:ext cx="2182400" cy="398800"/>
          </a:xfrm>
          <a:prstGeom prst="rect">
            <a:avLst/>
          </a:prstGeom>
          <a:no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競爭情形</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5" name="Google Shape;175;p14">
            <a:extLst>
              <a:ext uri="{FF2B5EF4-FFF2-40B4-BE49-F238E27FC236}">
                <a16:creationId xmlns:a16="http://schemas.microsoft.com/office/drawing/2014/main" id="{ED4FC544-E969-A35C-66BF-76399E6639B5}"/>
              </a:ext>
            </a:extLst>
          </p:cNvPr>
          <p:cNvSpPr txBox="1"/>
          <p:nvPr/>
        </p:nvSpPr>
        <p:spPr>
          <a:xfrm>
            <a:off x="6373188" y="2534978"/>
            <a:ext cx="5707355" cy="4043622"/>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2025 </a:t>
            </a: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年因「反美情緒」影響，美國米在加拿大市場面臨銷售與陳列空間壓力</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泰國較倚重香米差異化，主攻亞裔食材專門店、特色料理零售通路或高階超市</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印度因取消米出口禁令與出口稅，因此短期內大量釋出市場供應</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60000" defTabSz="1219261">
              <a:spcBef>
                <a:spcPts val="400"/>
              </a:spcBef>
              <a:spcAft>
                <a:spcPts val="400"/>
              </a:spcAft>
              <a:buClr>
                <a:srgbClr val="000000"/>
              </a:buClr>
              <a:buFont typeface="Wingdings" panose="05000000000000000000" pitchFamily="2" charset="2"/>
              <a:buChar char="n"/>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加拿大的米進口雖是以美國為主要供應，但泰國、印度、越南及巴基斯坦的進口比重亦逐漸增加</a:t>
            </a:r>
            <a:r>
              <a:rPr lang="zh-TW" altLang="en-US"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，此為供應商為分散風險而採進口區域朝向多元化所致。其中，</a:t>
            </a:r>
            <a:r>
              <a:rPr lang="zh-TW" altLang="en-US"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越南在市場上主要以價格競爭與提升高品質及香米品項並行</a:t>
            </a:r>
            <a:endParaRPr lang="en-US" altLang="zh-TW"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16" name="Google Shape;177;p14">
            <a:extLst>
              <a:ext uri="{FF2B5EF4-FFF2-40B4-BE49-F238E27FC236}">
                <a16:creationId xmlns:a16="http://schemas.microsoft.com/office/drawing/2014/main" id="{037617C0-60F4-FD87-45BB-7CDF9B4327CD}"/>
              </a:ext>
            </a:extLst>
          </p:cNvPr>
          <p:cNvSpPr txBox="1"/>
          <p:nvPr/>
        </p:nvSpPr>
        <p:spPr>
          <a:xfrm>
            <a:off x="457200" y="2093804"/>
            <a:ext cx="183571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進口來源</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21" name="Freeform 2">
            <a:extLst>
              <a:ext uri="{FF2B5EF4-FFF2-40B4-BE49-F238E27FC236}">
                <a16:creationId xmlns:a16="http://schemas.microsoft.com/office/drawing/2014/main" id="{92D29110-D819-1119-F3B0-2F121871B0E4}"/>
              </a:ext>
            </a:extLst>
          </p:cNvPr>
          <p:cNvSpPr/>
          <p:nvPr/>
        </p:nvSpPr>
        <p:spPr>
          <a:xfrm>
            <a:off x="9775992" y="137583"/>
            <a:ext cx="2111241" cy="205815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 name="Google Shape;178;p14">
            <a:extLst>
              <a:ext uri="{FF2B5EF4-FFF2-40B4-BE49-F238E27FC236}">
                <a16:creationId xmlns:a16="http://schemas.microsoft.com/office/drawing/2014/main" id="{AD2A6457-A965-6E86-D3EB-2DB9893E6EAA}"/>
              </a:ext>
            </a:extLst>
          </p:cNvPr>
          <p:cNvSpPr txBox="1"/>
          <p:nvPr/>
        </p:nvSpPr>
        <p:spPr>
          <a:xfrm>
            <a:off x="641853" y="2477053"/>
            <a:ext cx="5707355" cy="710400"/>
          </a:xfrm>
          <a:prstGeom prst="rect">
            <a:avLst/>
          </a:prstGeom>
          <a:noFill/>
          <a:ln>
            <a:noFill/>
          </a:ln>
        </p:spPr>
        <p:txBody>
          <a:bodyPr spcFirstLastPara="1" wrap="square" lIns="121900" tIns="121900" rIns="121900" bIns="121900" anchor="t" anchorCtr="0">
            <a:noAutofit/>
          </a:bodyPr>
          <a:lstStyle>
            <a:defPPr>
              <a:defRPr lang="en-US"/>
            </a:defPPr>
            <a:lvl1pPr defTabSz="1828800">
              <a:buClr>
                <a:srgbClr val="000000"/>
              </a:buClr>
              <a:defRPr sz="2000"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主要為美國、泰國、印度等</a:t>
            </a: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2024</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年進口占比為美國</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(44%)</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、泰國</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(26%)</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、印度</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、日本</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(0.5%)</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、臺灣</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(0.3%)</a:t>
            </a: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Fira Sans"/>
            </a:endParaRPr>
          </a:p>
        </p:txBody>
      </p:sp>
      <p:pic>
        <p:nvPicPr>
          <p:cNvPr id="10" name="圖片 9">
            <a:extLst>
              <a:ext uri="{FF2B5EF4-FFF2-40B4-BE49-F238E27FC236}">
                <a16:creationId xmlns:a16="http://schemas.microsoft.com/office/drawing/2014/main" id="{12B3581B-1F2B-B95E-73D6-A45E0D5A15AB}"/>
              </a:ext>
            </a:extLst>
          </p:cNvPr>
          <p:cNvPicPr>
            <a:picLocks noChangeAspect="1"/>
          </p:cNvPicPr>
          <p:nvPr/>
        </p:nvPicPr>
        <p:blipFill>
          <a:blip r:embed="rId5"/>
          <a:stretch>
            <a:fillRect/>
          </a:stretch>
        </p:blipFill>
        <p:spPr>
          <a:xfrm>
            <a:off x="648968" y="3524272"/>
            <a:ext cx="5502415" cy="3159650"/>
          </a:xfrm>
          <a:prstGeom prst="rect">
            <a:avLst/>
          </a:prstGeom>
        </p:spPr>
      </p:pic>
    </p:spTree>
    <p:extLst>
      <p:ext uri="{BB962C8B-B14F-4D97-AF65-F5344CB8AC3E}">
        <p14:creationId xmlns:p14="http://schemas.microsoft.com/office/powerpoint/2010/main" val="212923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42F7-116C-D1E8-C3FB-4DAAF4987300}"/>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C459F2FE-C26B-1125-1A18-7E19DF89E778}"/>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6FBF1C34-5C7A-E1E6-057F-0AAB75405AB9}"/>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zh-TW" altLang="en-US" sz="3600" b="1" dirty="0">
                <a:solidFill>
                  <a:prstClr val="black"/>
                </a:solidFill>
                <a:latin typeface="Microsoft YaHei" panose="020B0503020204020204" pitchFamily="34" charset="-122"/>
                <a:ea typeface="Microsoft YaHei" panose="020B0503020204020204" pitchFamily="34" charset="-122"/>
              </a:rPr>
              <a:t>參</a:t>
            </a: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、加拿大市場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11" name="Google Shape;175;p14">
            <a:extLst>
              <a:ext uri="{FF2B5EF4-FFF2-40B4-BE49-F238E27FC236}">
                <a16:creationId xmlns:a16="http://schemas.microsoft.com/office/drawing/2014/main" id="{4D8CDA6C-44DB-E2C1-A91A-66AE7224B9E5}"/>
              </a:ext>
            </a:extLst>
          </p:cNvPr>
          <p:cNvSpPr txBox="1"/>
          <p:nvPr/>
        </p:nvSpPr>
        <p:spPr>
          <a:xfrm>
            <a:off x="638464" y="5076859"/>
            <a:ext cx="9354131" cy="1108528"/>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具產地特色及文化與品牌的商品，對加拿大亞裔與美食族群具吸引力</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消費者對健康、方便與多樣化的米食需求上升</a:t>
            </a: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口味、品質、價格、健康、產地和永續性為影響購買米食決策的主要因素</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lvl="0" indent="-360000" defTabSz="1219261">
              <a:spcBef>
                <a:spcPts val="600"/>
              </a:spcBef>
              <a:spcAft>
                <a:spcPts val="600"/>
              </a:spcAft>
              <a:buClr>
                <a:srgbClr val="000000"/>
              </a:buClr>
              <a:buFont typeface="Wingdings" panose="05000000000000000000" pitchFamily="2" charset="2"/>
              <a:buChar char="n"/>
              <a:defRPr/>
            </a:pPr>
            <a:r>
              <a:rPr lang="zh-TW"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亞裔食品電商平臺</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為亞洲移民採購管道之一</a:t>
            </a:r>
            <a:endPar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3" name="矩形 2">
            <a:extLst>
              <a:ext uri="{FF2B5EF4-FFF2-40B4-BE49-F238E27FC236}">
                <a16:creationId xmlns:a16="http://schemas.microsoft.com/office/drawing/2014/main" id="{48D383FE-AF72-0080-E140-750E7255F5D3}"/>
              </a:ext>
            </a:extLst>
          </p:cNvPr>
          <p:cNvSpPr/>
          <p:nvPr/>
        </p:nvSpPr>
        <p:spPr>
          <a:xfrm>
            <a:off x="638464" y="1006799"/>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三</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消費偏好</a:t>
            </a:r>
            <a:endParaRPr kumimoji="0" lang="en-US" altLang="zh-TW" sz="2000" b="1" i="0" u="none" strike="noStrike" kern="0" cap="none" spc="0" normalizeH="0" baseline="0" noProof="0" dirty="0">
              <a:ln>
                <a:noFill/>
              </a:ln>
              <a:solidFill>
                <a:srgbClr val="7030A0"/>
              </a:solidFill>
              <a:effectLst/>
              <a:uLnTx/>
              <a:uFillTx/>
              <a:latin typeface="Arial"/>
              <a:ea typeface="微软雅黑"/>
              <a:cs typeface="+mn-ea"/>
            </a:endParaRPr>
          </a:p>
        </p:txBody>
      </p:sp>
      <p:pic>
        <p:nvPicPr>
          <p:cNvPr id="4" name="圖片 3">
            <a:extLst>
              <a:ext uri="{FF2B5EF4-FFF2-40B4-BE49-F238E27FC236}">
                <a16:creationId xmlns:a16="http://schemas.microsoft.com/office/drawing/2014/main" id="{D3B6560D-3F32-0838-A431-2FEAE22A003F}"/>
              </a:ext>
            </a:extLst>
          </p:cNvPr>
          <p:cNvPicPr>
            <a:picLocks noChangeAspect="1"/>
          </p:cNvPicPr>
          <p:nvPr/>
        </p:nvPicPr>
        <p:blipFill>
          <a:blip r:embed="rId3"/>
          <a:stretch>
            <a:fillRect/>
          </a:stretch>
        </p:blipFill>
        <p:spPr>
          <a:xfrm>
            <a:off x="10160602" y="4653120"/>
            <a:ext cx="1479239" cy="1953422"/>
          </a:xfrm>
          <a:prstGeom prst="rect">
            <a:avLst/>
          </a:prstGeom>
        </p:spPr>
      </p:pic>
      <p:sp>
        <p:nvSpPr>
          <p:cNvPr id="8" name="Google Shape;177;p14">
            <a:extLst>
              <a:ext uri="{FF2B5EF4-FFF2-40B4-BE49-F238E27FC236}">
                <a16:creationId xmlns:a16="http://schemas.microsoft.com/office/drawing/2014/main" id="{2F37627B-077C-D766-0F50-B953387CA5F1}"/>
              </a:ext>
            </a:extLst>
          </p:cNvPr>
          <p:cNvSpPr txBox="1"/>
          <p:nvPr/>
        </p:nvSpPr>
        <p:spPr>
          <a:xfrm>
            <a:off x="457133" y="1561063"/>
            <a:ext cx="1409688"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米價觀察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8" name="Google Shape;175;p14">
            <a:extLst>
              <a:ext uri="{FF2B5EF4-FFF2-40B4-BE49-F238E27FC236}">
                <a16:creationId xmlns:a16="http://schemas.microsoft.com/office/drawing/2014/main" id="{6C36A87F-5981-2925-E47D-C6076809D853}"/>
              </a:ext>
            </a:extLst>
          </p:cNvPr>
          <p:cNvSpPr txBox="1"/>
          <p:nvPr/>
        </p:nvSpPr>
        <p:spPr>
          <a:xfrm>
            <a:off x="607574" y="1829181"/>
            <a:ext cx="3494763" cy="2622097"/>
          </a:xfrm>
          <a:prstGeom prst="rect">
            <a:avLst/>
          </a:prstGeom>
          <a:noFill/>
          <a:ln>
            <a:noFill/>
          </a:ln>
        </p:spPr>
        <p:txBody>
          <a:bodyPr spcFirstLastPara="1" wrap="square" lIns="121900" tIns="121900" rIns="121900" bIns="121900" anchor="t" anchorCtr="0">
            <a:noAutofit/>
          </a:bodyPr>
          <a:lstStyle/>
          <a:p>
            <a:pPr marL="0" marR="0" lvl="0" indent="0" algn="l" defTabSz="1219261" rtl="0" eaLnBrk="1" fontAlgn="auto" latinLnBrk="0" hangingPunct="1">
              <a:lnSpc>
                <a:spcPts val="2700"/>
              </a:lnSpc>
              <a:spcBef>
                <a:spcPts val="600"/>
              </a:spcBef>
              <a:spcAft>
                <a:spcPts val="600"/>
              </a:spcAft>
              <a:buClr>
                <a:srgbClr val="000000"/>
              </a:buClr>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米價自</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2024</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6</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月起至</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2025</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年上半年，價格顯著上升。「</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公斤包裝米」零售價於</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113</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6</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月約</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CAD $6.46</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，至</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114</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7</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月升至約</a:t>
            </a:r>
            <a:r>
              <a:rPr lang="en-US"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CAD $9.58</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，漲幅約近</a:t>
            </a:r>
            <a:r>
              <a:rPr lang="en-US"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50%</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。加拿大稻米仰賴進口，因此進口貿易成本與運費上升，都會直接反映在零售端</a:t>
            </a:r>
          </a:p>
        </p:txBody>
      </p:sp>
      <p:sp>
        <p:nvSpPr>
          <p:cNvPr id="19" name="Google Shape;177;p14">
            <a:extLst>
              <a:ext uri="{FF2B5EF4-FFF2-40B4-BE49-F238E27FC236}">
                <a16:creationId xmlns:a16="http://schemas.microsoft.com/office/drawing/2014/main" id="{F2F0C37C-71D6-50B8-E2ED-ED9BE7180972}"/>
              </a:ext>
            </a:extLst>
          </p:cNvPr>
          <p:cNvSpPr txBox="1"/>
          <p:nvPr/>
        </p:nvSpPr>
        <p:spPr>
          <a:xfrm>
            <a:off x="457133" y="4809572"/>
            <a:ext cx="192584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消費行為觀察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6" name="文字方塊 5">
            <a:extLst>
              <a:ext uri="{FF2B5EF4-FFF2-40B4-BE49-F238E27FC236}">
                <a16:creationId xmlns:a16="http://schemas.microsoft.com/office/drawing/2014/main" id="{6212DB2E-9873-5547-520C-B636F6530A40}"/>
              </a:ext>
            </a:extLst>
          </p:cNvPr>
          <p:cNvSpPr txBox="1"/>
          <p:nvPr/>
        </p:nvSpPr>
        <p:spPr>
          <a:xfrm>
            <a:off x="3843213" y="4107595"/>
            <a:ext cx="8492904" cy="344903"/>
          </a:xfrm>
          <a:prstGeom prst="rect">
            <a:avLst/>
          </a:prstGeom>
          <a:noFill/>
        </p:spPr>
        <p:txBody>
          <a:bodyPr wrap="square">
            <a:spAutoFit/>
          </a:bodyPr>
          <a:lstStyle/>
          <a:p>
            <a:pPr algn="just">
              <a:lnSpc>
                <a:spcPts val="2200"/>
              </a:lnSpc>
              <a:spcAft>
                <a:spcPts val="800"/>
              </a:spcAft>
              <a:buNone/>
            </a:pPr>
            <a:r>
              <a:rPr lang="zh-TW" altLang="zh-TW" sz="1200" kern="100" dirty="0">
                <a:latin typeface="Times New Roman" panose="02020603050405020304" pitchFamily="18" charset="0"/>
                <a:ea typeface="微軟正黑體" panose="020B0604030504040204" pitchFamily="34" charset="-120"/>
                <a:cs typeface="Times New Roman" panose="02020603050405020304" pitchFamily="18" charset="0"/>
              </a:rPr>
              <a:t>資料來源：</a:t>
            </a:r>
            <a:r>
              <a:rPr lang="en-US" altLang="zh-TW" sz="1200" kern="100" dirty="0">
                <a:latin typeface="Times New Roman" panose="02020603050405020304" pitchFamily="18" charset="0"/>
                <a:ea typeface="微軟正黑體" panose="020B0604030504040204" pitchFamily="34" charset="-120"/>
                <a:cs typeface="Times New Roman" panose="02020603050405020304" pitchFamily="18" charset="0"/>
              </a:rPr>
              <a:t>Statistics Canada Table 18-10-0245-01 (Monthly average retail prices) – Product: White rice, 2 kg</a:t>
            </a:r>
            <a:r>
              <a:rPr lang="zh-TW" altLang="zh-TW" sz="1200" kern="100" dirty="0">
                <a:latin typeface="Times New Roman" panose="02020603050405020304" pitchFamily="18" charset="0"/>
                <a:ea typeface="微軟正黑體" panose="020B0604030504040204" pitchFamily="34" charset="-120"/>
                <a:cs typeface="Times New Roman" panose="02020603050405020304" pitchFamily="18" charset="0"/>
              </a:rPr>
              <a:t>、本研究彙整</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、製圖</a:t>
            </a:r>
            <a:endParaRPr lang="zh-TW" altLang="zh-TW" sz="1800" kern="100" dirty="0">
              <a:effectLst/>
              <a:latin typeface="Aptos" panose="020B0004020202020204" pitchFamily="34" charset="0"/>
              <a:ea typeface="新細明體" panose="02020500000000000000" pitchFamily="18" charset="-120"/>
              <a:cs typeface="Times New Roman" panose="02020603050405020304" pitchFamily="18" charset="0"/>
            </a:endParaRPr>
          </a:p>
        </p:txBody>
      </p:sp>
      <p:pic>
        <p:nvPicPr>
          <p:cNvPr id="9" name="圖片 8">
            <a:extLst>
              <a:ext uri="{FF2B5EF4-FFF2-40B4-BE49-F238E27FC236}">
                <a16:creationId xmlns:a16="http://schemas.microsoft.com/office/drawing/2014/main" id="{81A7C6BE-027F-CD89-8955-4313448572C4}"/>
              </a:ext>
            </a:extLst>
          </p:cNvPr>
          <p:cNvPicPr>
            <a:picLocks noChangeAspect="1"/>
          </p:cNvPicPr>
          <p:nvPr/>
        </p:nvPicPr>
        <p:blipFill>
          <a:blip r:embed="rId4"/>
          <a:stretch>
            <a:fillRect/>
          </a:stretch>
        </p:blipFill>
        <p:spPr>
          <a:xfrm>
            <a:off x="4005383" y="1072087"/>
            <a:ext cx="8027290" cy="2834886"/>
          </a:xfrm>
          <a:prstGeom prst="rect">
            <a:avLst/>
          </a:prstGeom>
        </p:spPr>
      </p:pic>
    </p:spTree>
    <p:extLst>
      <p:ext uri="{BB962C8B-B14F-4D97-AF65-F5344CB8AC3E}">
        <p14:creationId xmlns:p14="http://schemas.microsoft.com/office/powerpoint/2010/main" val="107442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168F7-6BE0-57C7-7E99-E524AE42A3F8}"/>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B0E18FF2-1173-0DFE-426F-9494A6116726}"/>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C5B5C469-EC98-A212-CCBF-13115514AB1C}"/>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參、加拿大市場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3" name="Freeform 24">
            <a:extLst>
              <a:ext uri="{FF2B5EF4-FFF2-40B4-BE49-F238E27FC236}">
                <a16:creationId xmlns:a16="http://schemas.microsoft.com/office/drawing/2014/main" id="{66B3B82E-5701-C4E5-F788-C3E7B3A58A76}"/>
              </a:ext>
            </a:extLst>
          </p:cNvPr>
          <p:cNvSpPr/>
          <p:nvPr/>
        </p:nvSpPr>
        <p:spPr>
          <a:xfrm>
            <a:off x="95913" y="1983896"/>
            <a:ext cx="1232539" cy="1223575"/>
          </a:xfrm>
          <a:custGeom>
            <a:avLst/>
            <a:gdLst/>
            <a:ahLst/>
            <a:cxnLst/>
            <a:rect l="l" t="t" r="r" b="b"/>
            <a:pathLst>
              <a:path w="1848809" h="1835363">
                <a:moveTo>
                  <a:pt x="0" y="0"/>
                </a:moveTo>
                <a:lnTo>
                  <a:pt x="1848809" y="0"/>
                </a:lnTo>
                <a:lnTo>
                  <a:pt x="1848809" y="1835363"/>
                </a:lnTo>
                <a:lnTo>
                  <a:pt x="0" y="1835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 name="Text 26">
            <a:extLst>
              <a:ext uri="{FF2B5EF4-FFF2-40B4-BE49-F238E27FC236}">
                <a16:creationId xmlns:a16="http://schemas.microsoft.com/office/drawing/2014/main" id="{8F99A4AB-65DD-8EB5-3E36-6BA1E41BAA9F}"/>
              </a:ext>
            </a:extLst>
          </p:cNvPr>
          <p:cNvSpPr/>
          <p:nvPr/>
        </p:nvSpPr>
        <p:spPr>
          <a:xfrm>
            <a:off x="1110564" y="6438929"/>
            <a:ext cx="4116063" cy="243417"/>
          </a:xfrm>
          <a:prstGeom prst="rect">
            <a:avLst/>
          </a:prstGeom>
          <a:noFill/>
          <a:ln/>
        </p:spPr>
        <p:txBody>
          <a:bodyPr wrap="square" lIns="0" tIns="0" rIns="0" bIns="0" rtlCol="0" anchor="t"/>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最新</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法規</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及關稅</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資訊</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以官方主管機關最新公告為主</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29">
            <a:extLst>
              <a:ext uri="{FF2B5EF4-FFF2-40B4-BE49-F238E27FC236}">
                <a16:creationId xmlns:a16="http://schemas.microsoft.com/office/drawing/2014/main" id="{FB0ED89C-0BDA-411F-2E05-EABED4A0AC0F}"/>
              </a:ext>
            </a:extLst>
          </p:cNvPr>
          <p:cNvSpPr txBox="1"/>
          <p:nvPr/>
        </p:nvSpPr>
        <p:spPr>
          <a:xfrm>
            <a:off x="1504904" y="1600688"/>
            <a:ext cx="9631023" cy="1798954"/>
          </a:xfrm>
          <a:prstGeom prst="rect">
            <a:avLst/>
          </a:prstGeom>
        </p:spPr>
        <p:txBody>
          <a:bodyPr wrap="square" lIns="0" tIns="0" rIns="0" bIns="0" rtlCol="0" anchor="t">
            <a:spAutoFit/>
          </a:bodyPr>
          <a:lstStyle/>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包裝與標示規定</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：需符合英文</a:t>
            </a:r>
            <a:r>
              <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法文雙語標示等相關標示要求</a:t>
            </a: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食品安全與檢驗要求</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：含農藥殘留、重金屬、真菌毒素等標準，需通過加拿大食品檢驗局檢驗</a:t>
            </a: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lang="zh-TW" altLang="en-US" sz="1600" b="1" dirty="0">
                <a:solidFill>
                  <a:srgbClr val="7030A0"/>
                </a:solidFill>
                <a:latin typeface="Microsoft YaHei" panose="020B0503020204020204" pitchFamily="34" charset="-122"/>
                <a:ea typeface="Microsoft YaHei" panose="020B0503020204020204" pitchFamily="34" charset="-122"/>
                <a:sym typeface="Arimo"/>
              </a:rPr>
              <a:t>通路與經銷認證</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：大型超市或零售通路需符合當地經銷商或批發商的合約規範與驗證標準</a:t>
            </a:r>
            <a:endPar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endParaRP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物流</a:t>
            </a:r>
            <a:r>
              <a:rPr lang="zh-TW" altLang="en-US" sz="1600" b="1" dirty="0">
                <a:solidFill>
                  <a:srgbClr val="7030A0"/>
                </a:solidFill>
                <a:latin typeface="Microsoft YaHei" panose="020B0503020204020204" pitchFamily="34" charset="-122"/>
                <a:ea typeface="Microsoft YaHei" panose="020B0503020204020204" pitchFamily="34" charset="-122"/>
                <a:sym typeface="Arimo"/>
              </a:rPr>
              <a:t>成</a:t>
            </a: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本與匯率波動風險</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sym typeface="Arimo"/>
              </a:rPr>
              <a:t>：遠洋運費成本及匯率波動影響成本及利潤</a:t>
            </a:r>
            <a:endPar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sym typeface="Arimo"/>
            </a:endParaRP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品質風險</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sym typeface="Arimo"/>
              </a:rPr>
              <a:t>：如農藥檢驗不合格或米質不穩定，可能導致退運或損失品牌信譽</a:t>
            </a:r>
          </a:p>
        </p:txBody>
      </p:sp>
      <p:sp>
        <p:nvSpPr>
          <p:cNvPr id="8" name="矩形 7">
            <a:extLst>
              <a:ext uri="{FF2B5EF4-FFF2-40B4-BE49-F238E27FC236}">
                <a16:creationId xmlns:a16="http://schemas.microsoft.com/office/drawing/2014/main" id="{5106FC03-06F8-6F29-BD4A-135CC939DB8C}"/>
              </a:ext>
            </a:extLst>
          </p:cNvPr>
          <p:cNvSpPr/>
          <p:nvPr/>
        </p:nvSpPr>
        <p:spPr>
          <a:xfrm>
            <a:off x="1228648" y="3539974"/>
            <a:ext cx="10434939" cy="1250665"/>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9" name="文字方塊 8">
            <a:extLst>
              <a:ext uri="{FF2B5EF4-FFF2-40B4-BE49-F238E27FC236}">
                <a16:creationId xmlns:a16="http://schemas.microsoft.com/office/drawing/2014/main" id="{77D004A4-6151-2D07-0E08-A546629BB7C8}"/>
              </a:ext>
            </a:extLst>
          </p:cNvPr>
          <p:cNvSpPr txBox="1"/>
          <p:nvPr/>
        </p:nvSpPr>
        <p:spPr>
          <a:xfrm>
            <a:off x="893355" y="3483107"/>
            <a:ext cx="474453" cy="1323439"/>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政策與法規 </a:t>
            </a:r>
          </a:p>
        </p:txBody>
      </p:sp>
      <p:sp>
        <p:nvSpPr>
          <p:cNvPr id="10" name="矩形 9">
            <a:extLst>
              <a:ext uri="{FF2B5EF4-FFF2-40B4-BE49-F238E27FC236}">
                <a16:creationId xmlns:a16="http://schemas.microsoft.com/office/drawing/2014/main" id="{6B939D51-DECF-F68E-CE38-AC06ACD96FD7}"/>
              </a:ext>
            </a:extLst>
          </p:cNvPr>
          <p:cNvSpPr/>
          <p:nvPr/>
        </p:nvSpPr>
        <p:spPr>
          <a:xfrm>
            <a:off x="1247620" y="5003839"/>
            <a:ext cx="10415968" cy="1200330"/>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14" name="文字方塊 13">
            <a:extLst>
              <a:ext uri="{FF2B5EF4-FFF2-40B4-BE49-F238E27FC236}">
                <a16:creationId xmlns:a16="http://schemas.microsoft.com/office/drawing/2014/main" id="{2B971BF7-4E14-B070-E1EC-8990AAD3AA3C}"/>
              </a:ext>
            </a:extLst>
          </p:cNvPr>
          <p:cNvSpPr txBox="1"/>
          <p:nvPr/>
        </p:nvSpPr>
        <p:spPr>
          <a:xfrm>
            <a:off x="910625" y="5016950"/>
            <a:ext cx="500760" cy="1077218"/>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關稅制度 </a:t>
            </a:r>
          </a:p>
        </p:txBody>
      </p:sp>
      <p:sp>
        <p:nvSpPr>
          <p:cNvPr id="16" name="文字方塊 15">
            <a:extLst>
              <a:ext uri="{FF2B5EF4-FFF2-40B4-BE49-F238E27FC236}">
                <a16:creationId xmlns:a16="http://schemas.microsoft.com/office/drawing/2014/main" id="{2B46EB27-E6C8-6241-F490-D57AF57CAE75}"/>
              </a:ext>
            </a:extLst>
          </p:cNvPr>
          <p:cNvSpPr txBox="1"/>
          <p:nvPr/>
        </p:nvSpPr>
        <p:spPr>
          <a:xfrm>
            <a:off x="1268113" y="3580530"/>
            <a:ext cx="10395474" cy="1169551"/>
          </a:xfrm>
          <a:prstGeom prst="rect">
            <a:avLst/>
          </a:prstGeom>
          <a:noFill/>
        </p:spPr>
        <p:txBody>
          <a:bodyPr wrap="square">
            <a:spAutoFit/>
          </a:bodyPr>
          <a:lstStyle/>
          <a:p>
            <a:pPr marL="304815" indent="-304815" defTabSz="609630">
              <a:spcBef>
                <a:spcPts val="600"/>
              </a:spcBef>
              <a:buFont typeface="Wingdings" panose="05000000000000000000" pitchFamily="2" charset="2"/>
              <a:buChar char="n"/>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稻米政策在野生稻復育議題</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PMingLiU" panose="02020500000000000000" pitchFamily="18" charset="-120"/>
                <a:ea typeface="PMingLiU" panose="02020500000000000000" pitchFamily="18" charset="-120"/>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生產量少</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PMingLiU" panose="02020500000000000000" pitchFamily="18" charset="-120"/>
                <a:ea typeface="PMingLiU" panose="02020500000000000000" pitchFamily="18" charset="-120"/>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來自小規模試驗</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生產</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PMingLiU" panose="02020500000000000000" pitchFamily="18" charset="-120"/>
              <a:ea typeface="PMingLiU" panose="02020500000000000000" pitchFamily="18" charset="-120"/>
            </a:endParaRPr>
          </a:p>
          <a:p>
            <a:pPr marL="304815" indent="-304815" defTabSz="609630">
              <a:spcBef>
                <a:spcPts val="600"/>
              </a:spcBef>
              <a:buFont typeface="Wingdings" panose="05000000000000000000" pitchFamily="2" charset="2"/>
              <a:buChar char="n"/>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加拿大食品安全法規</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(Safe Food for Canadians Regulations</a:t>
            </a:r>
            <a:r>
              <a:rPr lang="zh-TW" altLang="en-US" sz="1600" dirty="0">
                <a:solidFill>
                  <a:prstClr val="black">
                    <a:lumMod val="85000"/>
                    <a:lumOff val="15000"/>
                  </a:prstClr>
                </a:solidFill>
                <a:latin typeface="PMingLiU" panose="02020500000000000000" pitchFamily="18" charset="-120"/>
                <a:ea typeface="PMingLiU" panose="02020500000000000000" pitchFamily="18" charset="-120"/>
              </a:rPr>
              <a:t>，</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SFCR)_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進口商須持有進口許可、實施「預防控制計畫 」並確保可追蹤性、標示一般為雙語（英文與法文）包裝，標示內容須符合加拿大法令</a:t>
            </a:r>
            <a:endParaRPr lang="en-US" altLang="zh-TW" sz="1200" dirty="0">
              <a:solidFill>
                <a:prstClr val="black">
                  <a:lumMod val="85000"/>
                  <a:lumOff val="15000"/>
                </a:prstClr>
              </a:solidFill>
              <a:latin typeface="PMingLiU" panose="02020500000000000000" pitchFamily="18" charset="-120"/>
              <a:ea typeface="PMingLiU" panose="02020500000000000000" pitchFamily="18" charset="-120"/>
            </a:endParaRPr>
          </a:p>
          <a:p>
            <a:pPr marL="304815" marR="0" lvl="0" indent="-304815" algn="l" defTabSz="609630" rtl="0" eaLnBrk="1" fontAlgn="auto" latinLnBrk="0" hangingPunct="1">
              <a:lnSpc>
                <a:spcPct val="100000"/>
              </a:lnSpc>
              <a:spcBef>
                <a:spcPts val="600"/>
              </a:spcBef>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食品、植物檢驗</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_</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依加拿大食品檢驗局規範</a:t>
            </a:r>
            <a:endPar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D911AFC0-1E6C-E1F4-79DE-F099BDDF726E}"/>
              </a:ext>
            </a:extLst>
          </p:cNvPr>
          <p:cNvSpPr/>
          <p:nvPr/>
        </p:nvSpPr>
        <p:spPr>
          <a:xfrm>
            <a:off x="1268113" y="5078869"/>
            <a:ext cx="10381795" cy="1038671"/>
          </a:xfrm>
          <a:prstGeom prst="rect">
            <a:avLst/>
          </a:prstGeom>
          <a:noFill/>
          <a:ln w="12700" cap="flat" cmpd="sng" algn="ctr">
            <a:noFill/>
            <a:prstDash val="solid"/>
            <a:miter lim="800000"/>
          </a:ln>
          <a:effectLst/>
        </p:spPr>
        <p:txBody>
          <a:bodyPr rtlCol="0" anchor="ctr"/>
          <a:lstStyle/>
          <a:p>
            <a:pPr marL="304815" lvl="0" indent="-304815" defTabSz="914446">
              <a:spcBef>
                <a:spcPts val="400"/>
              </a:spcBef>
              <a:spcAft>
                <a:spcPts val="400"/>
              </a:spcAft>
              <a:buFont typeface="Wingdings" panose="05000000000000000000" pitchFamily="2" charset="2"/>
              <a:buChar char="n"/>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依加拿大海關資訊， </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HS </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編碼 </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1006.30</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「半碾或全碾米，不論是否拋光或上光」的米，關稅率為 </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0.0%</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。即大部分的米進口品項在加拿大關稅最惠國待遇</a:t>
            </a:r>
            <a:r>
              <a:rPr lang="zh-TW" altLang="en-US" sz="14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400" dirty="0">
                <a:solidFill>
                  <a:prstClr val="black">
                    <a:lumMod val="85000"/>
                    <a:lumOff val="15000"/>
                  </a:prstClr>
                </a:solidFill>
                <a:latin typeface="微軟正黑體" panose="020B0604030504040204" pitchFamily="34" charset="-120"/>
                <a:ea typeface="微軟正黑體" panose="020B0604030504040204" pitchFamily="34" charset="-120"/>
              </a:rPr>
              <a:t>Most-</a:t>
            </a:r>
            <a:r>
              <a:rPr lang="en-US" altLang="zh-TW" sz="1400" dirty="0" err="1">
                <a:solidFill>
                  <a:prstClr val="black">
                    <a:lumMod val="85000"/>
                    <a:lumOff val="15000"/>
                  </a:prstClr>
                </a:solidFill>
                <a:latin typeface="微軟正黑體" panose="020B0604030504040204" pitchFamily="34" charset="-120"/>
                <a:ea typeface="微軟正黑體" panose="020B0604030504040204" pitchFamily="34" charset="-120"/>
              </a:rPr>
              <a:t>Favoured</a:t>
            </a:r>
            <a:r>
              <a:rPr lang="en-US" altLang="zh-TW" sz="1400" dirty="0">
                <a:solidFill>
                  <a:prstClr val="black">
                    <a:lumMod val="85000"/>
                    <a:lumOff val="15000"/>
                  </a:prstClr>
                </a:solidFill>
                <a:latin typeface="微軟正黑體" panose="020B0604030504040204" pitchFamily="34" charset="-120"/>
                <a:ea typeface="微軟正黑體" panose="020B0604030504040204" pitchFamily="34" charset="-120"/>
              </a:rPr>
              <a:t>-Nation</a:t>
            </a:r>
            <a:r>
              <a:rPr lang="zh-TW" altLang="en-US" sz="1400" dirty="0">
                <a:solidFill>
                  <a:prstClr val="black">
                    <a:lumMod val="85000"/>
                    <a:lumOff val="15000"/>
                  </a:prstClr>
                </a:solidFill>
                <a:latin typeface="PMingLiU" panose="02020500000000000000" pitchFamily="18" charset="-120"/>
                <a:ea typeface="PMingLiU" panose="02020500000000000000" pitchFamily="18" charset="-120"/>
              </a:rPr>
              <a:t>，</a:t>
            </a:r>
            <a:r>
              <a:rPr lang="en-US" altLang="zh-TW" sz="1400" dirty="0">
                <a:solidFill>
                  <a:prstClr val="black">
                    <a:lumMod val="85000"/>
                    <a:lumOff val="15000"/>
                  </a:prstClr>
                </a:solidFill>
                <a:latin typeface="微軟正黑體" panose="020B0604030504040204" pitchFamily="34" charset="-120"/>
                <a:ea typeface="微軟正黑體" panose="020B0604030504040204" pitchFamily="34" charset="-120"/>
              </a:rPr>
              <a:t> MFN )</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下通常為零關稅</a:t>
            </a:r>
            <a:endParaRPr lang="en-US" altLang="zh-TW" sz="1200" dirty="0">
              <a:solidFill>
                <a:prstClr val="black">
                  <a:lumMod val="85000"/>
                  <a:lumOff val="15000"/>
                </a:prst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另進口米若用於人類食用，則無需繳納商品及服務稅，但若用於其他用途則需繳納進口</a:t>
            </a:r>
            <a:r>
              <a:rPr lang="zh-TW" altLang="en-US" sz="1600" dirty="0">
                <a:solidFill>
                  <a:prstClr val="black">
                    <a:lumMod val="85000"/>
                    <a:lumOff val="15000"/>
                  </a:prstClr>
                </a:solidFill>
                <a:latin typeface="Times New Roman" panose="02020603050405020304" pitchFamily="18" charset="0"/>
                <a:ea typeface="微軟正黑體" panose="020B0604030504040204" pitchFamily="34" charset="-120"/>
                <a:cs typeface="Times New Roman" panose="02020603050405020304" pitchFamily="18" charset="0"/>
              </a:rPr>
              <a:t>商品及服務稅</a:t>
            </a:r>
            <a:endParaRPr lang="en-US" altLang="zh-TW" sz="1600" dirty="0">
              <a:solidFill>
                <a:prstClr val="black">
                  <a:lumMod val="85000"/>
                  <a:lumOff val="15000"/>
                </a:prst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90FE2CC6-4590-C437-3431-3DB95847A17A}"/>
              </a:ext>
            </a:extLst>
          </p:cNvPr>
          <p:cNvSpPr/>
          <p:nvPr/>
        </p:nvSpPr>
        <p:spPr>
          <a:xfrm>
            <a:off x="632647" y="890265"/>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四、</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政策法規</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Tree>
    <p:extLst>
      <p:ext uri="{BB962C8B-B14F-4D97-AF65-F5344CB8AC3E}">
        <p14:creationId xmlns:p14="http://schemas.microsoft.com/office/powerpoint/2010/main" val="190837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CDE6B-749C-0031-19E1-771AFAE1E1AC}"/>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FE254482-DBA8-7791-AEC2-BBE9A3147D31}"/>
              </a:ext>
            </a:extLst>
          </p:cNvPr>
          <p:cNvSpPr/>
          <p:nvPr/>
        </p:nvSpPr>
        <p:spPr>
          <a:xfrm>
            <a:off x="4466437" y="4798305"/>
            <a:ext cx="7623962" cy="164707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7" name="投影片編號版面配置區 6">
            <a:extLst>
              <a:ext uri="{FF2B5EF4-FFF2-40B4-BE49-F238E27FC236}">
                <a16:creationId xmlns:a16="http://schemas.microsoft.com/office/drawing/2014/main" id="{F71A38F8-ED62-92B7-9030-B5592F2F2C84}"/>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文字方塊 3">
            <a:extLst>
              <a:ext uri="{FF2B5EF4-FFF2-40B4-BE49-F238E27FC236}">
                <a16:creationId xmlns:a16="http://schemas.microsoft.com/office/drawing/2014/main" id="{C162266A-2886-565C-9539-D863A8ED183B}"/>
              </a:ext>
            </a:extLst>
          </p:cNvPr>
          <p:cNvSpPr txBox="1"/>
          <p:nvPr/>
        </p:nvSpPr>
        <p:spPr>
          <a:xfrm>
            <a:off x="4395700" y="4736331"/>
            <a:ext cx="7694699" cy="1740669"/>
          </a:xfrm>
          <a:prstGeom prst="rect">
            <a:avLst/>
          </a:prstGeom>
          <a:noFill/>
        </p:spPr>
        <p:txBody>
          <a:bodyPr wrap="square">
            <a:spAutoFit/>
          </a:bodyPr>
          <a:lstStyle/>
          <a:p>
            <a:pPr lvl="0" algn="just" defTabSz="914446">
              <a:lnSpc>
                <a:spcPts val="3100"/>
              </a:lnSpc>
              <a:spcBef>
                <a:spcPts val="400"/>
              </a:spcBef>
              <a:spcAft>
                <a:spcPts val="400"/>
              </a:spcAft>
              <a:defRPr/>
            </a:pP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稻米進出口情形</a:t>
            </a:r>
            <a:r>
              <a:rPr kumimoji="0" lang="zh-TW" altLang="en-US" sz="1867" b="1" i="0" u="none" strike="noStrike" kern="1200" cap="none" spc="0" normalizeH="0" baseline="0" noProof="0" dirty="0">
                <a:ln>
                  <a:noFill/>
                </a:ln>
                <a:solidFill>
                  <a:srgbClr val="1C2E50"/>
                </a:solidFill>
                <a:effectLst/>
                <a:uLnTx/>
                <a:uFillTx/>
                <a:latin typeface="PMingLiU" panose="02020500000000000000" pitchFamily="18" charset="-120"/>
                <a:ea typeface="PMingLiU" panose="02020500000000000000" pitchFamily="18" charset="-120"/>
                <a:cs typeface="Arial"/>
              </a:rPr>
              <a:t>：</a:t>
            </a:r>
            <a:r>
              <a:rPr lang="en-US" altLang="zh-TW" sz="1867" dirty="0">
                <a:solidFill>
                  <a:srgbClr val="1C2E50"/>
                </a:solidFill>
                <a:latin typeface="微軟正黑體" panose="020B0604030504040204" pitchFamily="34" charset="-120"/>
                <a:ea typeface="微軟正黑體" panose="020B0604030504040204" pitchFamily="34" charset="-120"/>
                <a:cs typeface="Arial"/>
              </a:rPr>
              <a:t> 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年上半年澳洲稻米進口量與</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2024</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年上半年進口量</a:t>
            </a:r>
            <a:r>
              <a:rPr lang="en-US" altLang="zh-TW" sz="1867" dirty="0">
                <a:solidFill>
                  <a:srgbClr val="1C2E50"/>
                </a:solidFill>
                <a:latin typeface="微軟正黑體" panose="020B0604030504040204" pitchFamily="34" charset="-120"/>
                <a:ea typeface="微軟正黑體" panose="020B0604030504040204" pitchFamily="34" charset="-120"/>
                <a:cs typeface="Arial"/>
              </a:rPr>
              <a:t>121,328</a:t>
            </a:r>
            <a:r>
              <a:rPr lang="zh-TW" altLang="en-US" sz="1867" dirty="0">
                <a:solidFill>
                  <a:srgbClr val="1C2E50"/>
                </a:solidFill>
                <a:latin typeface="微軟正黑體" panose="020B0604030504040204" pitchFamily="34" charset="-120"/>
                <a:ea typeface="微軟正黑體" panose="020B0604030504040204" pitchFamily="34" charset="-120"/>
                <a:cs typeface="Arial"/>
              </a:rPr>
              <a:t>公噸相當；</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年第二季相較第一季減少</a:t>
            </a:r>
            <a:r>
              <a:rPr lang="en-US" altLang="zh-TW" sz="1867" dirty="0">
                <a:solidFill>
                  <a:srgbClr val="1C2E50"/>
                </a:solidFill>
                <a:latin typeface="微軟正黑體" panose="020B0604030504040204" pitchFamily="34" charset="-120"/>
                <a:ea typeface="微軟正黑體" panose="020B0604030504040204" pitchFamily="34" charset="-120"/>
                <a:cs typeface="Arial"/>
              </a:rPr>
              <a:t>0.29%</a:t>
            </a:r>
            <a:r>
              <a:rPr lang="zh-TW" altLang="en-US" sz="1867" dirty="0">
                <a:solidFill>
                  <a:srgbClr val="1C2E50"/>
                </a:solidFill>
                <a:latin typeface="微軟正黑體" panose="020B0604030504040204" pitchFamily="34" charset="-120"/>
                <a:ea typeface="微軟正黑體" panose="020B0604030504040204" pitchFamily="34" charset="-120"/>
                <a:cs typeface="Arial"/>
              </a:rPr>
              <a:t>，</a:t>
            </a:r>
            <a:r>
              <a:rPr lang="zh-TW" altLang="en-US" sz="1867" b="1" dirty="0">
                <a:solidFill>
                  <a:srgbClr val="1C2E50"/>
                </a:solidFill>
                <a:latin typeface="微軟正黑體" panose="020B0604030504040204" pitchFamily="34" charset="-120"/>
                <a:ea typeface="微軟正黑體" panose="020B0604030504040204" pitchFamily="34" charset="-120"/>
                <a:cs typeface="Arial"/>
              </a:rPr>
              <a:t>進口呈    平穩趨勢</a:t>
            </a:r>
            <a:endPar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0" marR="0" lvl="0" indent="0" algn="just" defTabSz="914446" rtl="0" eaLnBrk="1" fontAlgn="auto" latinLnBrk="0" hangingPunct="1">
              <a:lnSpc>
                <a:spcPts val="3100"/>
              </a:lnSpc>
              <a:spcBef>
                <a:spcPts val="400"/>
              </a:spcBef>
              <a:spcAft>
                <a:spcPts val="400"/>
              </a:spcAft>
              <a:buClrTx/>
              <a:buSzTx/>
              <a:buFontTx/>
              <a:buNone/>
              <a:tabLst/>
              <a:defRPr/>
            </a:pP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a:t>
            </a: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平均年進口量約佔總需求量的</a:t>
            </a: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73.93%)</a:t>
            </a:r>
          </a:p>
        </p:txBody>
      </p:sp>
      <p:sp>
        <p:nvSpPr>
          <p:cNvPr id="5" name="TextBox 19">
            <a:extLst>
              <a:ext uri="{FF2B5EF4-FFF2-40B4-BE49-F238E27FC236}">
                <a16:creationId xmlns:a16="http://schemas.microsoft.com/office/drawing/2014/main" id="{C24A451B-7A42-1D6D-3312-8DF83AF60A20}"/>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zh-TW" altLang="en-US" sz="3600" b="1" dirty="0">
                <a:solidFill>
                  <a:prstClr val="black"/>
                </a:solidFill>
                <a:latin typeface="Microsoft YaHei" panose="020B0503020204020204" pitchFamily="34" charset="-122"/>
                <a:ea typeface="Microsoft YaHei" panose="020B0503020204020204" pitchFamily="34" charset="-122"/>
              </a:rPr>
              <a:t>肆</a:t>
            </a: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、澳洲市場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8" name="文字方塊 7">
            <a:extLst>
              <a:ext uri="{FF2B5EF4-FFF2-40B4-BE49-F238E27FC236}">
                <a16:creationId xmlns:a16="http://schemas.microsoft.com/office/drawing/2014/main" id="{5A670BB7-2213-A2C4-DAD9-9704680F5E54}"/>
              </a:ext>
            </a:extLst>
          </p:cNvPr>
          <p:cNvSpPr txBox="1"/>
          <p:nvPr/>
        </p:nvSpPr>
        <p:spPr>
          <a:xfrm>
            <a:off x="25996" y="1508711"/>
            <a:ext cx="4334335" cy="5818709"/>
          </a:xfrm>
          <a:prstGeom prst="rect">
            <a:avLst/>
          </a:prstGeom>
          <a:noFill/>
        </p:spPr>
        <p:txBody>
          <a:bodyPr wrap="square">
            <a:spAutoFit/>
          </a:bodyPr>
          <a:lstStyle/>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澳洲稻米需求量近年穩定介於每年約</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35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37</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萬公噸之間，但</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年預估之供給量約僅</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30.7</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萬公噸，預估近</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萬公噸的供需落差。澳洲因乾旱情勢與灌溉水供應不穩，致預估生產量呈顯著下降。另截至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2023</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9</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月的一年間，移民人數大幅增加</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60%</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，且主要自亞洲地區，預估稻米供需落差將擴大</a:t>
            </a: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人均米消費量由</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2019</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13.4</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公斤，提高至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2022</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14</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公斤，主要為亞洲移民人口增加，帶入米飯為主食的飲食習慣</a:t>
            </a: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sp>
        <p:nvSpPr>
          <p:cNvPr id="11" name="矩形 10">
            <a:extLst>
              <a:ext uri="{FF2B5EF4-FFF2-40B4-BE49-F238E27FC236}">
                <a16:creationId xmlns:a16="http://schemas.microsoft.com/office/drawing/2014/main" id="{189C64F3-FB2F-1512-258F-8CB72206DA9C}"/>
              </a:ext>
            </a:extLst>
          </p:cNvPr>
          <p:cNvSpPr/>
          <p:nvPr/>
        </p:nvSpPr>
        <p:spPr>
          <a:xfrm>
            <a:off x="648968" y="941024"/>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一</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供需情形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3" name="文字方塊 2">
            <a:extLst>
              <a:ext uri="{FF2B5EF4-FFF2-40B4-BE49-F238E27FC236}">
                <a16:creationId xmlns:a16="http://schemas.microsoft.com/office/drawing/2014/main" id="{5D07102F-2840-B58C-AD75-0914A20F7A83}"/>
              </a:ext>
            </a:extLst>
          </p:cNvPr>
          <p:cNvSpPr txBox="1"/>
          <p:nvPr/>
        </p:nvSpPr>
        <p:spPr>
          <a:xfrm>
            <a:off x="2682493" y="948140"/>
            <a:ext cx="10587003"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altLang="zh-TW"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2023</a:t>
            </a:r>
            <a:r>
              <a:rPr kumimoji="0" lang="zh-TW" altLang="en-US"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lang="zh-TW" altLang="en-US" sz="2133" b="1" dirty="0">
                <a:solidFill>
                  <a:srgbClr val="1C2E50"/>
                </a:solidFill>
                <a:latin typeface="微軟正黑體" panose="020B0604030504040204" pitchFamily="34" charset="-120"/>
                <a:ea typeface="微軟正黑體" panose="020B0604030504040204" pitchFamily="34" charset="-120"/>
                <a:cs typeface="Arial"/>
              </a:rPr>
              <a:t>移民人數創新高，亞裔人口大幅增加</a:t>
            </a:r>
            <a:r>
              <a:rPr lang="zh-TW" altLang="en-US" sz="2133" b="1" dirty="0">
                <a:solidFill>
                  <a:srgbClr val="1C2E50"/>
                </a:solidFill>
                <a:latin typeface="PMingLiU" panose="02020500000000000000" pitchFamily="18" charset="-120"/>
                <a:ea typeface="PMingLiU" panose="02020500000000000000" pitchFamily="18" charset="-120"/>
                <a:cs typeface="Arial"/>
              </a:rPr>
              <a:t>，</a:t>
            </a:r>
            <a:r>
              <a:rPr lang="zh-TW" altLang="en-US" sz="2133" b="1" dirty="0">
                <a:solidFill>
                  <a:srgbClr val="1C2E50"/>
                </a:solidFill>
                <a:latin typeface="微軟正黑體" panose="020B0604030504040204" pitchFamily="34" charset="-120"/>
                <a:ea typeface="微軟正黑體" panose="020B0604030504040204" pitchFamily="34" charset="-120"/>
                <a:cs typeface="Arial"/>
              </a:rPr>
              <a:t>高品質米接受度高且需求穩定</a:t>
            </a:r>
            <a:endParaRPr lang="en-US" altLang="zh-TW" sz="2133" b="1" dirty="0">
              <a:solidFill>
                <a:srgbClr val="1C2E50"/>
              </a:solidFill>
              <a:latin typeface="微軟正黑體" panose="020B0604030504040204" pitchFamily="34" charset="-120"/>
              <a:ea typeface="微軟正黑體" panose="020B0604030504040204" pitchFamily="34" charset="-120"/>
              <a:cs typeface="Arial"/>
            </a:endParaRPr>
          </a:p>
        </p:txBody>
      </p:sp>
      <p:pic>
        <p:nvPicPr>
          <p:cNvPr id="6" name="圖片 5">
            <a:extLst>
              <a:ext uri="{FF2B5EF4-FFF2-40B4-BE49-F238E27FC236}">
                <a16:creationId xmlns:a16="http://schemas.microsoft.com/office/drawing/2014/main" id="{52610207-DC59-1DE5-082D-738E301363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6437" y="1937756"/>
            <a:ext cx="7027512" cy="2757311"/>
          </a:xfrm>
          <a:prstGeom prst="rect">
            <a:avLst/>
          </a:prstGeom>
          <a:noFill/>
        </p:spPr>
      </p:pic>
      <p:sp>
        <p:nvSpPr>
          <p:cNvPr id="10" name="語音泡泡: 圓角矩形 9">
            <a:extLst>
              <a:ext uri="{FF2B5EF4-FFF2-40B4-BE49-F238E27FC236}">
                <a16:creationId xmlns:a16="http://schemas.microsoft.com/office/drawing/2014/main" id="{F13BCACC-93B1-F6C4-570C-75A23EEA5181}"/>
              </a:ext>
            </a:extLst>
          </p:cNvPr>
          <p:cNvSpPr/>
          <p:nvPr/>
        </p:nvSpPr>
        <p:spPr>
          <a:xfrm>
            <a:off x="8467707" y="1433007"/>
            <a:ext cx="2598611" cy="602474"/>
          </a:xfrm>
          <a:prstGeom prst="wedgeRoundRectCallout">
            <a:avLst>
              <a:gd name="adj1" fmla="val -29643"/>
              <a:gd name="adj2" fmla="val 100269"/>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2024</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年底及</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2025</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年初進口量較其他月份偏高，主要為季節性波動</a:t>
            </a:r>
            <a:r>
              <a:rPr kumimoji="0" lang="zh-TW" altLang="en-US" sz="1200" b="0" i="0" u="none" strike="noStrike" kern="1200" cap="none" spc="0" normalizeH="0" baseline="0" noProof="0" dirty="0">
                <a:ln>
                  <a:noFill/>
                </a:ln>
                <a:solidFill>
                  <a:prstClr val="black"/>
                </a:solidFill>
                <a:effectLst/>
                <a:uLnTx/>
                <a:uFillTx/>
                <a:latin typeface="PMingLiU" panose="02020500000000000000" pitchFamily="18" charset="-120"/>
                <a:ea typeface="PMingLiU" panose="02020500000000000000" pitchFamily="18" charset="-120"/>
              </a:rPr>
              <a:t>，如</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農作收穫期前的儲備補充等</a:t>
            </a:r>
          </a:p>
        </p:txBody>
      </p:sp>
    </p:spTree>
    <p:extLst>
      <p:ext uri="{BB962C8B-B14F-4D97-AF65-F5344CB8AC3E}">
        <p14:creationId xmlns:p14="http://schemas.microsoft.com/office/powerpoint/2010/main" val="96757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9AE9-56F5-54AD-843E-A57745F6979C}"/>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FDFF71F1-2F0D-E73D-C922-3D07406ED021}"/>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83945443-2E89-618B-6572-BE5E31979EBC}"/>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肆、澳洲市場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2" name="矩形 1">
            <a:extLst>
              <a:ext uri="{FF2B5EF4-FFF2-40B4-BE49-F238E27FC236}">
                <a16:creationId xmlns:a16="http://schemas.microsoft.com/office/drawing/2014/main" id="{211C6187-66D5-4778-1E1A-3588217A03C7}"/>
              </a:ext>
            </a:extLst>
          </p:cNvPr>
          <p:cNvSpPr/>
          <p:nvPr/>
        </p:nvSpPr>
        <p:spPr>
          <a:xfrm>
            <a:off x="648968" y="992440"/>
            <a:ext cx="3023500"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二</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進口來源</a:t>
            </a:r>
            <a:r>
              <a:rPr kumimoji="0" lang="en-US" altLang="zh-TW" sz="2000" b="1" i="0" u="none" strike="noStrike" kern="0" cap="none" spc="0" normalizeH="0" baseline="0" noProof="0" dirty="0">
                <a:ln>
                  <a:noFill/>
                </a:ln>
                <a:solidFill>
                  <a:srgbClr val="7030A0"/>
                </a:solidFill>
                <a:effectLst/>
                <a:uLnTx/>
                <a:uFillTx/>
                <a:latin typeface="Arial"/>
                <a:ea typeface="微软雅黑"/>
                <a:cs typeface="+mn-ea"/>
              </a:rPr>
              <a:t>&amp;</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競爭情形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13" name="Google Shape;174;p14">
            <a:extLst>
              <a:ext uri="{FF2B5EF4-FFF2-40B4-BE49-F238E27FC236}">
                <a16:creationId xmlns:a16="http://schemas.microsoft.com/office/drawing/2014/main" id="{05B7DD36-8ACE-A952-42D2-A02189792CCD}"/>
              </a:ext>
            </a:extLst>
          </p:cNvPr>
          <p:cNvSpPr txBox="1"/>
          <p:nvPr/>
        </p:nvSpPr>
        <p:spPr>
          <a:xfrm>
            <a:off x="6906342" y="2195734"/>
            <a:ext cx="2182400" cy="398800"/>
          </a:xfrm>
          <a:prstGeom prst="rect">
            <a:avLst/>
          </a:prstGeom>
          <a:no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競爭情形</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5" name="Google Shape;175;p14">
            <a:extLst>
              <a:ext uri="{FF2B5EF4-FFF2-40B4-BE49-F238E27FC236}">
                <a16:creationId xmlns:a16="http://schemas.microsoft.com/office/drawing/2014/main" id="{181DB517-D8DF-3BDE-120E-4475F87AD72D}"/>
              </a:ext>
            </a:extLst>
          </p:cNvPr>
          <p:cNvSpPr txBox="1"/>
          <p:nvPr/>
        </p:nvSpPr>
        <p:spPr>
          <a:xfrm>
            <a:off x="6179878" y="2950717"/>
            <a:ext cx="5707355" cy="4043622"/>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泰國茉莉香米在澳洲市場上具有良好品牌形象與香氣特色，對高端或特色市場具吸引力</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印度能提供巴斯瑪蒂米、香米與一般米等多種品種，符合澳洲亞裔移民社群需求</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越南米生產成本較低，且距離澳洲近，運費 成本相對低，是亞洲米出口市場中具有競爭力的供應來源</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巴基斯坦是巴斯瑪蒂米的傳統產地之一，可供應高端香米市場給澳洲有特色米需求的消費者</a:t>
            </a:r>
          </a:p>
        </p:txBody>
      </p:sp>
      <p:sp>
        <p:nvSpPr>
          <p:cNvPr id="16" name="Google Shape;177;p14">
            <a:extLst>
              <a:ext uri="{FF2B5EF4-FFF2-40B4-BE49-F238E27FC236}">
                <a16:creationId xmlns:a16="http://schemas.microsoft.com/office/drawing/2014/main" id="{0CEA6C30-AF2F-C577-7C05-DA6DB7A6E74B}"/>
              </a:ext>
            </a:extLst>
          </p:cNvPr>
          <p:cNvSpPr txBox="1"/>
          <p:nvPr/>
        </p:nvSpPr>
        <p:spPr>
          <a:xfrm>
            <a:off x="457200" y="2093804"/>
            <a:ext cx="183571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進口來源</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21" name="Freeform 2">
            <a:extLst>
              <a:ext uri="{FF2B5EF4-FFF2-40B4-BE49-F238E27FC236}">
                <a16:creationId xmlns:a16="http://schemas.microsoft.com/office/drawing/2014/main" id="{43BB73DD-9130-0B91-4B7D-4DD56713CF80}"/>
              </a:ext>
            </a:extLst>
          </p:cNvPr>
          <p:cNvSpPr/>
          <p:nvPr/>
        </p:nvSpPr>
        <p:spPr>
          <a:xfrm>
            <a:off x="9775992" y="137583"/>
            <a:ext cx="2111241" cy="205815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6" name="Google Shape;178;p14">
            <a:extLst>
              <a:ext uri="{FF2B5EF4-FFF2-40B4-BE49-F238E27FC236}">
                <a16:creationId xmlns:a16="http://schemas.microsoft.com/office/drawing/2014/main" id="{8D0B571A-B83A-CB46-0F81-EB8D4767FAA7}"/>
              </a:ext>
            </a:extLst>
          </p:cNvPr>
          <p:cNvSpPr txBox="1"/>
          <p:nvPr/>
        </p:nvSpPr>
        <p:spPr>
          <a:xfrm>
            <a:off x="388645" y="2492604"/>
            <a:ext cx="5707355" cy="710400"/>
          </a:xfrm>
          <a:prstGeom prst="rect">
            <a:avLst/>
          </a:prstGeom>
          <a:noFill/>
          <a:ln>
            <a:noFill/>
          </a:ln>
        </p:spPr>
        <p:txBody>
          <a:bodyPr spcFirstLastPara="1" wrap="square" lIns="121900" tIns="121900" rIns="121900" bIns="121900" anchor="t" anchorCtr="0">
            <a:noAutofit/>
          </a:bodyPr>
          <a:lstStyle>
            <a:defPPr>
              <a:defRPr lang="en-US"/>
            </a:defPPr>
            <a:lvl1pPr defTabSz="1828800">
              <a:buClr>
                <a:srgbClr val="000000"/>
              </a:buClr>
              <a:defRPr sz="2000"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主要為泰國、印度、越南等</a:t>
            </a: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buFont typeface="Wingdings" panose="05000000000000000000" pitchFamily="2" charset="2"/>
              <a:buChar char="n"/>
              <a:defRPr/>
            </a:pP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2023</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年進口占比</a:t>
            </a:r>
            <a:r>
              <a:rPr lang="zh-TW" altLang="en-US" dirty="0"/>
              <a:t>為泰國</a:t>
            </a:r>
            <a:r>
              <a:rPr lang="en-US" altLang="zh-TW" dirty="0"/>
              <a:t>(35%)</a:t>
            </a:r>
            <a:r>
              <a:rPr lang="zh-TW" altLang="en-US" dirty="0"/>
              <a:t>、印度</a:t>
            </a:r>
            <a:r>
              <a:rPr lang="en-US" altLang="zh-TW" dirty="0"/>
              <a:t>(29%)</a:t>
            </a:r>
            <a:r>
              <a:rPr lang="zh-TW" altLang="en-US" dirty="0"/>
              <a:t>、越南</a:t>
            </a:r>
            <a:r>
              <a:rPr lang="en-US" altLang="zh-TW" dirty="0"/>
              <a:t>(17%)</a:t>
            </a:r>
            <a:r>
              <a:rPr lang="zh-TW" altLang="en-US" dirty="0"/>
              <a:t>、臺灣</a:t>
            </a:r>
            <a:r>
              <a:rPr lang="en-US" altLang="zh-TW" dirty="0"/>
              <a:t>(4%)</a:t>
            </a:r>
            <a:r>
              <a:rPr lang="zh-TW" altLang="en-US" dirty="0"/>
              <a:t>、日本</a:t>
            </a:r>
            <a:r>
              <a:rPr lang="en-US" altLang="zh-TW" dirty="0"/>
              <a:t>(0.7%)</a:t>
            </a: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Fira Sans"/>
            </a:endParaRPr>
          </a:p>
        </p:txBody>
      </p:sp>
      <p:pic>
        <p:nvPicPr>
          <p:cNvPr id="11" name="圖片 10">
            <a:extLst>
              <a:ext uri="{FF2B5EF4-FFF2-40B4-BE49-F238E27FC236}">
                <a16:creationId xmlns:a16="http://schemas.microsoft.com/office/drawing/2014/main" id="{58971541-9BBB-7F82-3850-4EBAE1B5DE04}"/>
              </a:ext>
            </a:extLst>
          </p:cNvPr>
          <p:cNvPicPr>
            <a:picLocks noChangeAspect="1"/>
          </p:cNvPicPr>
          <p:nvPr/>
        </p:nvPicPr>
        <p:blipFill>
          <a:blip r:embed="rId5"/>
          <a:stretch>
            <a:fillRect/>
          </a:stretch>
        </p:blipFill>
        <p:spPr>
          <a:xfrm>
            <a:off x="457200" y="3601804"/>
            <a:ext cx="5729687" cy="3036245"/>
          </a:xfrm>
          <a:prstGeom prst="rect">
            <a:avLst/>
          </a:prstGeom>
        </p:spPr>
      </p:pic>
    </p:spTree>
    <p:extLst>
      <p:ext uri="{BB962C8B-B14F-4D97-AF65-F5344CB8AC3E}">
        <p14:creationId xmlns:p14="http://schemas.microsoft.com/office/powerpoint/2010/main" val="421593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841B-8853-E6BE-7FA3-46879A98876D}"/>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5CE45F25-9EF4-5FB2-DD83-80F88CAF8ACE}"/>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D0F40E44-28AB-03EA-DCFF-F8E6F8710634}"/>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肆、澳洲市場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11" name="Google Shape;175;p14">
            <a:extLst>
              <a:ext uri="{FF2B5EF4-FFF2-40B4-BE49-F238E27FC236}">
                <a16:creationId xmlns:a16="http://schemas.microsoft.com/office/drawing/2014/main" id="{630F33DA-6619-6E61-F04B-CA361EE8C018}"/>
              </a:ext>
            </a:extLst>
          </p:cNvPr>
          <p:cNvSpPr txBox="1"/>
          <p:nvPr/>
        </p:nvSpPr>
        <p:spPr>
          <a:xfrm>
            <a:off x="457133" y="4997100"/>
            <a:ext cx="9354131" cy="1108528"/>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澳洲消費者越來越偏好香米、巴斯瑪蒂米、壽司米等特色及中高端米</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亞洲、中東等移民，使米飯的需求除了傳統米，也包括獨特料理所需的米，如印巴、  泰式風格、亞洲炒飯、日式料理等</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健康飲食趨勢也使更多消費者傾向選擇糙米、紅米、黑米等含纖維較高、營養高的品種</a:t>
            </a:r>
            <a:endPar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3" name="矩形 2">
            <a:extLst>
              <a:ext uri="{FF2B5EF4-FFF2-40B4-BE49-F238E27FC236}">
                <a16:creationId xmlns:a16="http://schemas.microsoft.com/office/drawing/2014/main" id="{491FD989-975E-EF74-9760-64895DFB06FE}"/>
              </a:ext>
            </a:extLst>
          </p:cNvPr>
          <p:cNvSpPr/>
          <p:nvPr/>
        </p:nvSpPr>
        <p:spPr>
          <a:xfrm>
            <a:off x="638464" y="1006799"/>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三</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消費偏好</a:t>
            </a:r>
            <a:endParaRPr kumimoji="0" lang="en-US" altLang="zh-TW" sz="2000" b="1" i="0" u="none" strike="noStrike" kern="0" cap="none" spc="0" normalizeH="0" baseline="0" noProof="0" dirty="0">
              <a:ln>
                <a:noFill/>
              </a:ln>
              <a:solidFill>
                <a:srgbClr val="7030A0"/>
              </a:solidFill>
              <a:effectLst/>
              <a:uLnTx/>
              <a:uFillTx/>
              <a:latin typeface="Arial"/>
              <a:ea typeface="微软雅黑"/>
              <a:cs typeface="+mn-ea"/>
            </a:endParaRPr>
          </a:p>
        </p:txBody>
      </p:sp>
      <p:pic>
        <p:nvPicPr>
          <p:cNvPr id="4" name="圖片 3">
            <a:extLst>
              <a:ext uri="{FF2B5EF4-FFF2-40B4-BE49-F238E27FC236}">
                <a16:creationId xmlns:a16="http://schemas.microsoft.com/office/drawing/2014/main" id="{1ACA7BD1-6CF0-1E8D-D35F-063B34FB3C77}"/>
              </a:ext>
            </a:extLst>
          </p:cNvPr>
          <p:cNvPicPr>
            <a:picLocks noChangeAspect="1"/>
          </p:cNvPicPr>
          <p:nvPr/>
        </p:nvPicPr>
        <p:blipFill>
          <a:blip r:embed="rId3"/>
          <a:stretch>
            <a:fillRect/>
          </a:stretch>
        </p:blipFill>
        <p:spPr>
          <a:xfrm>
            <a:off x="10095731" y="4737314"/>
            <a:ext cx="1479239" cy="1953422"/>
          </a:xfrm>
          <a:prstGeom prst="rect">
            <a:avLst/>
          </a:prstGeom>
        </p:spPr>
      </p:pic>
      <p:sp>
        <p:nvSpPr>
          <p:cNvPr id="8" name="Google Shape;177;p14">
            <a:extLst>
              <a:ext uri="{FF2B5EF4-FFF2-40B4-BE49-F238E27FC236}">
                <a16:creationId xmlns:a16="http://schemas.microsoft.com/office/drawing/2014/main" id="{93BF566F-2F68-90AA-0D17-20AE2DF1C9C4}"/>
              </a:ext>
            </a:extLst>
          </p:cNvPr>
          <p:cNvSpPr txBox="1"/>
          <p:nvPr/>
        </p:nvSpPr>
        <p:spPr>
          <a:xfrm>
            <a:off x="457133" y="1784713"/>
            <a:ext cx="1409688"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米價觀察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8" name="Google Shape;175;p14">
            <a:extLst>
              <a:ext uri="{FF2B5EF4-FFF2-40B4-BE49-F238E27FC236}">
                <a16:creationId xmlns:a16="http://schemas.microsoft.com/office/drawing/2014/main" id="{4DE9FE87-B3D5-4DBF-C960-4502CE4973BD}"/>
              </a:ext>
            </a:extLst>
          </p:cNvPr>
          <p:cNvSpPr txBox="1"/>
          <p:nvPr/>
        </p:nvSpPr>
        <p:spPr>
          <a:xfrm>
            <a:off x="607574" y="2102458"/>
            <a:ext cx="2925335" cy="2052528"/>
          </a:xfrm>
          <a:prstGeom prst="rect">
            <a:avLst/>
          </a:prstGeom>
          <a:noFill/>
          <a:ln>
            <a:noFill/>
          </a:ln>
        </p:spPr>
        <p:txBody>
          <a:bodyPr spcFirstLastPara="1" wrap="square" lIns="121900" tIns="121900" rIns="121900" bIns="121900" anchor="t" anchorCtr="0">
            <a:noAutofit/>
          </a:bodyPr>
          <a:lstStyle/>
          <a:p>
            <a:pPr marL="0" marR="0" lvl="0" indent="0" algn="l" defTabSz="1219261" rtl="0" eaLnBrk="1" fontAlgn="auto" latinLnBrk="0" hangingPunct="1">
              <a:lnSpc>
                <a:spcPts val="2700"/>
              </a:lnSpc>
              <a:spcBef>
                <a:spcPts val="600"/>
              </a:spcBef>
              <a:spcAft>
                <a:spcPts val="600"/>
              </a:spcAft>
              <a:buClr>
                <a:srgbClr val="000000"/>
              </a:buClr>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米價逐步上升，以「</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公斤包裝米」為例，</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113</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月約</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AUD $1.8</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，至</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114</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8</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月升至約</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AUD $3.95</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，漲幅近</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120%</a:t>
            </a:r>
            <a:endPar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19" name="Google Shape;177;p14">
            <a:extLst>
              <a:ext uri="{FF2B5EF4-FFF2-40B4-BE49-F238E27FC236}">
                <a16:creationId xmlns:a16="http://schemas.microsoft.com/office/drawing/2014/main" id="{3ED8BE44-9C55-1FB6-DDFB-5B365B03BC5E}"/>
              </a:ext>
            </a:extLst>
          </p:cNvPr>
          <p:cNvSpPr txBox="1"/>
          <p:nvPr/>
        </p:nvSpPr>
        <p:spPr>
          <a:xfrm>
            <a:off x="457133" y="4598300"/>
            <a:ext cx="192584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消費行為觀察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0" name="文字方塊 9">
            <a:extLst>
              <a:ext uri="{FF2B5EF4-FFF2-40B4-BE49-F238E27FC236}">
                <a16:creationId xmlns:a16="http://schemas.microsoft.com/office/drawing/2014/main" id="{19E3B2CC-C7B6-797F-FB5D-B3A942A4C490}"/>
              </a:ext>
            </a:extLst>
          </p:cNvPr>
          <p:cNvSpPr txBox="1"/>
          <p:nvPr/>
        </p:nvSpPr>
        <p:spPr>
          <a:xfrm>
            <a:off x="4010893" y="3931336"/>
            <a:ext cx="8205056" cy="1011880"/>
          </a:xfrm>
          <a:prstGeom prst="rect">
            <a:avLst/>
          </a:prstGeom>
          <a:noFill/>
        </p:spPr>
        <p:txBody>
          <a:bodyPr wrap="square">
            <a:spAutoFit/>
          </a:bodyPr>
          <a:lstStyle/>
          <a:p>
            <a:pPr algn="just">
              <a:lnSpc>
                <a:spcPts val="2200"/>
              </a:lnSpc>
              <a:spcAft>
                <a:spcPts val="800"/>
              </a:spcAft>
              <a:buNone/>
            </a:pP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資料來源：</a:t>
            </a:r>
            <a:r>
              <a:rPr lang="en-US" altLang="zh-TW" sz="1200" kern="100" dirty="0" err="1">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hlinkClick r:id="rId4">
                  <a:extLst>
                    <a:ext uri="{A12FA001-AC4F-418D-AE19-62706E023703}">
                      <ahyp:hlinkClr xmlns:ahyp="http://schemas.microsoft.com/office/drawing/2018/hyperlinkcolor" val="tx"/>
                    </a:ext>
                  </a:extLst>
                </a:hlinkClick>
              </a:rPr>
              <a:t>BuyWisely比價網_澳洲主要超市之稻米價格</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、本研究彙整</a:t>
            </a:r>
            <a:r>
              <a:rPr lang="zh-TW" altLang="en-US" sz="12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、製圖</a:t>
            </a:r>
            <a:endPar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2200"/>
              </a:lnSpc>
              <a:spcAft>
                <a:spcPts val="800"/>
              </a:spcAft>
              <a:buNone/>
            </a:pP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kern="100" dirty="0" err="1">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BuyWisely</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比價網中各大超市米類產品的價格數據，其主要零售品牌包含</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Coles</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Woolworths Essentials</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1200" kern="100" dirty="0" err="1">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SunRice</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等，本彙整以</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Coles Long Grain Rice 1kg</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為主</a:t>
            </a:r>
            <a:endParaRPr lang="zh-TW" altLang="zh-TW" sz="1200" kern="100" dirty="0">
              <a:effectLst/>
              <a:latin typeface="Aptos" panose="020B0004020202020204" pitchFamily="34" charset="0"/>
              <a:ea typeface="新細明體" panose="02020500000000000000" pitchFamily="18" charset="-120"/>
              <a:cs typeface="Times New Roman" panose="02020603050405020304" pitchFamily="18" charset="0"/>
            </a:endParaRPr>
          </a:p>
        </p:txBody>
      </p:sp>
      <p:graphicFrame>
        <p:nvGraphicFramePr>
          <p:cNvPr id="13" name="圖表 12">
            <a:extLst>
              <a:ext uri="{FF2B5EF4-FFF2-40B4-BE49-F238E27FC236}">
                <a16:creationId xmlns:a16="http://schemas.microsoft.com/office/drawing/2014/main" id="{568CCF50-9721-4569-A116-EC1B4A08F673}"/>
              </a:ext>
            </a:extLst>
          </p:cNvPr>
          <p:cNvGraphicFramePr>
            <a:graphicFrameLocks/>
          </p:cNvGraphicFramePr>
          <p:nvPr>
            <p:extLst>
              <p:ext uri="{D42A27DB-BD31-4B8C-83A1-F6EECF244321}">
                <p14:modId xmlns:p14="http://schemas.microsoft.com/office/powerpoint/2010/main" val="171631045"/>
              </p:ext>
            </p:extLst>
          </p:nvPr>
        </p:nvGraphicFramePr>
        <p:xfrm>
          <a:off x="4010892" y="961920"/>
          <a:ext cx="7813964" cy="28261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990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A951-4590-F0B8-7B0F-1D5876A83099}"/>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2851BB7E-A39E-9129-67FD-7CBE3205276F}"/>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3EE99E7D-2DF7-B937-5395-9328C8BDA324}"/>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肆、澳洲市場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3" name="Freeform 24">
            <a:extLst>
              <a:ext uri="{FF2B5EF4-FFF2-40B4-BE49-F238E27FC236}">
                <a16:creationId xmlns:a16="http://schemas.microsoft.com/office/drawing/2014/main" id="{388A4154-49A5-6A0A-57B6-A3D063831CE6}"/>
              </a:ext>
            </a:extLst>
          </p:cNvPr>
          <p:cNvSpPr/>
          <p:nvPr/>
        </p:nvSpPr>
        <p:spPr>
          <a:xfrm>
            <a:off x="95913" y="1983896"/>
            <a:ext cx="1232539" cy="1223575"/>
          </a:xfrm>
          <a:custGeom>
            <a:avLst/>
            <a:gdLst/>
            <a:ahLst/>
            <a:cxnLst/>
            <a:rect l="l" t="t" r="r" b="b"/>
            <a:pathLst>
              <a:path w="1848809" h="1835363">
                <a:moveTo>
                  <a:pt x="0" y="0"/>
                </a:moveTo>
                <a:lnTo>
                  <a:pt x="1848809" y="0"/>
                </a:lnTo>
                <a:lnTo>
                  <a:pt x="1848809" y="1835363"/>
                </a:lnTo>
                <a:lnTo>
                  <a:pt x="0" y="1835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 name="Text 26">
            <a:extLst>
              <a:ext uri="{FF2B5EF4-FFF2-40B4-BE49-F238E27FC236}">
                <a16:creationId xmlns:a16="http://schemas.microsoft.com/office/drawing/2014/main" id="{EAF241B9-7F80-5D43-7AFE-5122B376B455}"/>
              </a:ext>
            </a:extLst>
          </p:cNvPr>
          <p:cNvSpPr/>
          <p:nvPr/>
        </p:nvSpPr>
        <p:spPr>
          <a:xfrm>
            <a:off x="1094557" y="6158627"/>
            <a:ext cx="4116063" cy="243417"/>
          </a:xfrm>
          <a:prstGeom prst="rect">
            <a:avLst/>
          </a:prstGeom>
          <a:noFill/>
          <a:ln/>
        </p:spPr>
        <p:txBody>
          <a:bodyPr wrap="square" lIns="0" tIns="0" rIns="0" bIns="0" rtlCol="0" anchor="t"/>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最新</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法規</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及關稅</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資訊</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以官方主管機關最新公告為主</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29">
            <a:extLst>
              <a:ext uri="{FF2B5EF4-FFF2-40B4-BE49-F238E27FC236}">
                <a16:creationId xmlns:a16="http://schemas.microsoft.com/office/drawing/2014/main" id="{4891001B-B010-2763-C52C-2C8AFE897D1E}"/>
              </a:ext>
            </a:extLst>
          </p:cNvPr>
          <p:cNvSpPr txBox="1"/>
          <p:nvPr/>
        </p:nvSpPr>
        <p:spPr>
          <a:xfrm>
            <a:off x="1461708" y="1747502"/>
            <a:ext cx="9631023" cy="1696362"/>
          </a:xfrm>
          <a:prstGeom prst="rect">
            <a:avLst/>
          </a:prstGeom>
        </p:spPr>
        <p:txBody>
          <a:bodyPr wrap="square" lIns="0" tIns="0" rIns="0" bIns="0" rtlCol="0" anchor="t">
            <a:spAutoFit/>
          </a:bodyPr>
          <a:lstStyle/>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食品安全法規</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：需符合澳洲食品標準局相關檢驗標準，如農藥殘留、重金屬及微生物檢測</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sym typeface="Arimo"/>
              </a:rPr>
              <a:t>等，澳洲對進口米的檢疫措施隨來源國風險評估與流行病害狀況調整</a:t>
            </a: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包裝與標示要求</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：須符合法規規範</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sym typeface="Arimo"/>
              </a:rPr>
              <a:t>，如標示產品名稱、淨重、原產地、成分、保存方式與有效日期等</a:t>
            </a: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通路與經銷認證</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：大型超市或通路需符合當地經銷商或批發商規範標準</a:t>
            </a:r>
            <a:endPar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endParaRP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品質與供應風險</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sym typeface="Arimo"/>
              </a:rPr>
              <a:t>：若米質不穩定或</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sym typeface="Arimo"/>
              </a:rPr>
              <a:t>檢驗不合格，可能導致退運、損失及品牌信譽受損</a:t>
            </a:r>
          </a:p>
        </p:txBody>
      </p:sp>
      <p:sp>
        <p:nvSpPr>
          <p:cNvPr id="11" name="矩形 10">
            <a:extLst>
              <a:ext uri="{FF2B5EF4-FFF2-40B4-BE49-F238E27FC236}">
                <a16:creationId xmlns:a16="http://schemas.microsoft.com/office/drawing/2014/main" id="{5C17232F-88F9-0378-599F-8CBC08E2EB1F}"/>
              </a:ext>
            </a:extLst>
          </p:cNvPr>
          <p:cNvSpPr/>
          <p:nvPr/>
        </p:nvSpPr>
        <p:spPr>
          <a:xfrm>
            <a:off x="1262964" y="3523404"/>
            <a:ext cx="10434939" cy="1423949"/>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12" name="文字方塊 11">
            <a:extLst>
              <a:ext uri="{FF2B5EF4-FFF2-40B4-BE49-F238E27FC236}">
                <a16:creationId xmlns:a16="http://schemas.microsoft.com/office/drawing/2014/main" id="{EA0ACF18-511D-2A62-DCE2-E724BDDCB3BE}"/>
              </a:ext>
            </a:extLst>
          </p:cNvPr>
          <p:cNvSpPr txBox="1"/>
          <p:nvPr/>
        </p:nvSpPr>
        <p:spPr>
          <a:xfrm>
            <a:off x="927671" y="3639821"/>
            <a:ext cx="474453" cy="1323439"/>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政策與法規 </a:t>
            </a:r>
          </a:p>
        </p:txBody>
      </p:sp>
      <p:sp>
        <p:nvSpPr>
          <p:cNvPr id="13" name="矩形 12">
            <a:extLst>
              <a:ext uri="{FF2B5EF4-FFF2-40B4-BE49-F238E27FC236}">
                <a16:creationId xmlns:a16="http://schemas.microsoft.com/office/drawing/2014/main" id="{4A6B0B6D-6132-DC89-787D-07CEF952BF56}"/>
              </a:ext>
            </a:extLst>
          </p:cNvPr>
          <p:cNvSpPr/>
          <p:nvPr/>
        </p:nvSpPr>
        <p:spPr>
          <a:xfrm>
            <a:off x="1281936" y="5160553"/>
            <a:ext cx="10415968" cy="1200330"/>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15" name="文字方塊 14">
            <a:extLst>
              <a:ext uri="{FF2B5EF4-FFF2-40B4-BE49-F238E27FC236}">
                <a16:creationId xmlns:a16="http://schemas.microsoft.com/office/drawing/2014/main" id="{BC5B606C-D285-B729-D816-0A402F1712FF}"/>
              </a:ext>
            </a:extLst>
          </p:cNvPr>
          <p:cNvSpPr txBox="1"/>
          <p:nvPr/>
        </p:nvSpPr>
        <p:spPr>
          <a:xfrm>
            <a:off x="944941" y="5173664"/>
            <a:ext cx="500760" cy="1077218"/>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關稅制度 </a:t>
            </a:r>
          </a:p>
        </p:txBody>
      </p:sp>
      <p:sp>
        <p:nvSpPr>
          <p:cNvPr id="17" name="矩形 16">
            <a:extLst>
              <a:ext uri="{FF2B5EF4-FFF2-40B4-BE49-F238E27FC236}">
                <a16:creationId xmlns:a16="http://schemas.microsoft.com/office/drawing/2014/main" id="{97E4738A-D76C-9D5D-EF83-0A6795E2CA1F}"/>
              </a:ext>
            </a:extLst>
          </p:cNvPr>
          <p:cNvSpPr/>
          <p:nvPr/>
        </p:nvSpPr>
        <p:spPr>
          <a:xfrm>
            <a:off x="1318754" y="5240330"/>
            <a:ext cx="10342332" cy="1077218"/>
          </a:xfrm>
          <a:prstGeom prst="rect">
            <a:avLst/>
          </a:prstGeom>
          <a:noFill/>
          <a:ln w="12700" cap="flat" cmpd="sng" algn="ctr">
            <a:noFill/>
            <a:prstDash val="solid"/>
            <a:miter lim="800000"/>
          </a:ln>
          <a:effectLst/>
        </p:spPr>
        <p:txBody>
          <a:bodyPr rtlCol="0" anchor="ctr"/>
          <a:lstStyle/>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根據澳洲的關稅安排，對稻米（</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HS </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編碼</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1006</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）的最惠國 待遇</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(MFN) </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關稅率通常為 </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0%</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。例如： </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1006.10.00</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（稻米帶殼）、</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1006.20.00</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（糙米）、</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1006.30.00</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（半碾或全碾米）皆標示為「</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0%</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indent="-304815" defTabSz="914446">
              <a:spcBef>
                <a:spcPts val="400"/>
              </a:spcBef>
              <a:spcAft>
                <a:spcPts val="400"/>
              </a:spcAft>
              <a:buFont typeface="Wingdings" panose="05000000000000000000" pitchFamily="2" charset="2"/>
              <a:buChar char="n"/>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澳洲對進口稻米並未設有數量配額限制，但進口稻米仍須遵守澳洲的生物安全檢疫條件</a:t>
            </a:r>
            <a:endPar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E56AC52E-3444-4A4A-6269-701825842BB9}"/>
              </a:ext>
            </a:extLst>
          </p:cNvPr>
          <p:cNvSpPr txBox="1"/>
          <p:nvPr/>
        </p:nvSpPr>
        <p:spPr>
          <a:xfrm>
            <a:off x="1318754" y="3647257"/>
            <a:ext cx="10562617" cy="1308050"/>
          </a:xfrm>
          <a:prstGeom prst="rect">
            <a:avLst/>
          </a:prstGeom>
          <a:noFill/>
        </p:spPr>
        <p:txBody>
          <a:bodyPr wrap="square">
            <a:spAutoFit/>
          </a:bodyPr>
          <a:lstStyle/>
          <a:p>
            <a:pPr marL="304815" marR="0" lvl="0" indent="-304815" algn="l" defTabSz="609630" rtl="0" eaLnBrk="1" fontAlgn="auto" latinLnBrk="0" hangingPunct="1">
              <a:lnSpc>
                <a:spcPct val="100000"/>
              </a:lnSpc>
              <a:spcBef>
                <a:spcPts val="600"/>
              </a:spcBef>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澳洲稻米政策強調水使用效率與節水技術，在遇到乾旱或氣候壓力時，稻米生產將受到制約</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a:p>
            <a:pPr marL="304815" marR="0" lvl="0" indent="-304815" algn="l" defTabSz="609630" rtl="0" eaLnBrk="1" fontAlgn="auto" latinLnBrk="0" hangingPunct="1">
              <a:lnSpc>
                <a:spcPct val="100000"/>
              </a:lnSpc>
              <a:spcBef>
                <a:spcPts val="600"/>
              </a:spcBef>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澳洲</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《2015</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年生物安全法</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Biosecurity Act 2015</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管理進口貨物、動植物及其產製品的檢疫風險</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marR="0" lvl="0" indent="-304815" algn="l" defTabSz="609630" rtl="0" eaLnBrk="1" fontAlgn="auto" latinLnBrk="0" hangingPunct="1">
              <a:lnSpc>
                <a:spcPct val="100000"/>
              </a:lnSpc>
              <a:spcBef>
                <a:spcPts val="600"/>
              </a:spcBef>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生物安全進口條件系統 </a:t>
            </a:r>
            <a:r>
              <a:rPr lang="en-US" altLang="zh-TW" sz="1600" dirty="0">
                <a:solidFill>
                  <a:prstClr val="black">
                    <a:lumMod val="85000"/>
                    <a:lumOff val="15000"/>
                  </a:prstClr>
                </a:solidFill>
                <a:latin typeface="微軟正黑體" panose="020B0604030504040204" pitchFamily="34" charset="-120"/>
                <a:ea typeface="微軟正黑體" panose="020B0604030504040204" pitchFamily="34" charset="-120"/>
              </a:rPr>
              <a:t>BICON_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進口稻米用於人類消費或加工前，須在系統查詢「</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Rice for human consumption or processing</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」進口條件</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marR="0" lvl="0" indent="-304815" algn="l" defTabSz="609630" rtl="0" eaLnBrk="1" fontAlgn="auto" latinLnBrk="0" hangingPunct="1">
              <a:lnSpc>
                <a:spcPct val="100000"/>
              </a:lnSpc>
              <a:spcBef>
                <a:spcPts val="600"/>
              </a:spcBef>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澳洲紐西蘭食品標準法典</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Australia New Zealand Food Standards Code</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檢驗重點包括農藥殘留、重金屬、其他危害物質等</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471ED6B-ECEF-5A96-6897-409EB80D14F5}"/>
              </a:ext>
            </a:extLst>
          </p:cNvPr>
          <p:cNvSpPr/>
          <p:nvPr/>
        </p:nvSpPr>
        <p:spPr>
          <a:xfrm>
            <a:off x="712182" y="969438"/>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lang="zh-TW" altLang="en-US" sz="2000" b="1" kern="0" dirty="0">
                <a:solidFill>
                  <a:srgbClr val="7030A0"/>
                </a:solidFill>
                <a:latin typeface="微軟正黑體" panose="020B0604030504040204" pitchFamily="34" charset="-120"/>
                <a:ea typeface="微軟正黑體" panose="020B0604030504040204" pitchFamily="34" charset="-120"/>
                <a:cs typeface="+mn-ea"/>
              </a:rPr>
              <a:t>四</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政策法規</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21" name="Text 26">
            <a:extLst>
              <a:ext uri="{FF2B5EF4-FFF2-40B4-BE49-F238E27FC236}">
                <a16:creationId xmlns:a16="http://schemas.microsoft.com/office/drawing/2014/main" id="{D59222F4-2814-BBC9-2A30-E366C68070AC}"/>
              </a:ext>
            </a:extLst>
          </p:cNvPr>
          <p:cNvSpPr/>
          <p:nvPr/>
        </p:nvSpPr>
        <p:spPr>
          <a:xfrm>
            <a:off x="1262964" y="6591329"/>
            <a:ext cx="4116063" cy="243417"/>
          </a:xfrm>
          <a:prstGeom prst="rect">
            <a:avLst/>
          </a:prstGeom>
          <a:noFill/>
          <a:ln/>
        </p:spPr>
        <p:txBody>
          <a:bodyPr wrap="square" lIns="0" tIns="0" rIns="0" bIns="0" rtlCol="0" anchor="t"/>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最新</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法規</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及關稅</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資訊</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以官方主管機關最新公告為主</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41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8EB65-4A30-910A-EA59-EA6D00891747}"/>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2435623B-5C1A-D39B-89A2-B1AFF9EAA239}"/>
              </a:ext>
            </a:extLst>
          </p:cNvPr>
          <p:cNvSpPr/>
          <p:nvPr/>
        </p:nvSpPr>
        <p:spPr>
          <a:xfrm>
            <a:off x="4484121" y="4592847"/>
            <a:ext cx="7623962" cy="1740669"/>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7" name="投影片編號版面配置區 6">
            <a:extLst>
              <a:ext uri="{FF2B5EF4-FFF2-40B4-BE49-F238E27FC236}">
                <a16:creationId xmlns:a16="http://schemas.microsoft.com/office/drawing/2014/main" id="{A824FFBF-0DB6-4409-57E0-EE67CA48F13F}"/>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文字方塊 3">
            <a:extLst>
              <a:ext uri="{FF2B5EF4-FFF2-40B4-BE49-F238E27FC236}">
                <a16:creationId xmlns:a16="http://schemas.microsoft.com/office/drawing/2014/main" id="{A0297EEF-481D-7562-B9FA-83FDBF2CB86D}"/>
              </a:ext>
            </a:extLst>
          </p:cNvPr>
          <p:cNvSpPr txBox="1"/>
          <p:nvPr/>
        </p:nvSpPr>
        <p:spPr>
          <a:xfrm>
            <a:off x="4471305" y="4594514"/>
            <a:ext cx="7659330" cy="1740669"/>
          </a:xfrm>
          <a:prstGeom prst="rect">
            <a:avLst/>
          </a:prstGeom>
          <a:noFill/>
        </p:spPr>
        <p:txBody>
          <a:bodyPr wrap="square">
            <a:spAutoFit/>
          </a:bodyPr>
          <a:lstStyle/>
          <a:p>
            <a:pPr lvl="0" algn="just" defTabSz="914446">
              <a:lnSpc>
                <a:spcPts val="3100"/>
              </a:lnSpc>
              <a:spcBef>
                <a:spcPts val="400"/>
              </a:spcBef>
              <a:spcAft>
                <a:spcPts val="400"/>
              </a:spcAft>
              <a:defRPr/>
            </a:pP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稻米進出口情形</a:t>
            </a:r>
            <a:r>
              <a:rPr kumimoji="0" lang="zh-TW" altLang="en-US" sz="1867" b="1" i="0" u="none" strike="noStrike" kern="1200" cap="none" spc="0" normalizeH="0" baseline="0" noProof="0" dirty="0">
                <a:ln>
                  <a:noFill/>
                </a:ln>
                <a:solidFill>
                  <a:srgbClr val="1C2E50"/>
                </a:solidFill>
                <a:effectLst/>
                <a:uLnTx/>
                <a:uFillTx/>
                <a:latin typeface="PMingLiU" panose="02020500000000000000" pitchFamily="18" charset="-120"/>
                <a:ea typeface="PMingLiU" panose="02020500000000000000" pitchFamily="18" charset="-120"/>
                <a:cs typeface="Arial"/>
              </a:rPr>
              <a:t>：</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年上半年英國稻米進口量相較</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2024</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年上半年減少</a:t>
            </a:r>
            <a:r>
              <a:rPr lang="en-US" altLang="zh-TW" sz="1867" dirty="0">
                <a:solidFill>
                  <a:srgbClr val="1C2E50"/>
                </a:solidFill>
                <a:latin typeface="微軟正黑體" panose="020B0604030504040204" pitchFamily="34" charset="-120"/>
                <a:ea typeface="微軟正黑體" panose="020B0604030504040204" pitchFamily="34" charset="-120"/>
                <a:cs typeface="Arial"/>
              </a:rPr>
              <a:t>21.11%</a:t>
            </a:r>
            <a:r>
              <a:rPr lang="zh-TW" altLang="en-US" sz="1867" dirty="0">
                <a:solidFill>
                  <a:srgbClr val="1C2E50"/>
                </a:solidFill>
                <a:latin typeface="微軟正黑體" panose="020B0604030504040204" pitchFamily="34" charset="-120"/>
                <a:ea typeface="微軟正黑體" panose="020B0604030504040204" pitchFamily="34" charset="-120"/>
                <a:cs typeface="Arial"/>
              </a:rPr>
              <a:t>；</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年第二季相較第一季減少</a:t>
            </a:r>
            <a:r>
              <a:rPr lang="en-US" altLang="zh-TW" sz="1867" dirty="0">
                <a:solidFill>
                  <a:srgbClr val="1C2E50"/>
                </a:solidFill>
                <a:latin typeface="微軟正黑體" panose="020B0604030504040204" pitchFamily="34" charset="-120"/>
                <a:ea typeface="微軟正黑體" panose="020B0604030504040204" pitchFamily="34" charset="-120"/>
                <a:cs typeface="Arial"/>
              </a:rPr>
              <a:t>17.50%</a:t>
            </a:r>
            <a:r>
              <a:rPr lang="zh-TW" altLang="en-US" sz="1867" dirty="0">
                <a:solidFill>
                  <a:srgbClr val="1C2E50"/>
                </a:solidFill>
                <a:latin typeface="微軟正黑體" panose="020B0604030504040204" pitchFamily="34" charset="-120"/>
                <a:ea typeface="微軟正黑體" panose="020B0604030504040204" pitchFamily="34" charset="-120"/>
                <a:cs typeface="Arial"/>
              </a:rPr>
              <a:t>，</a:t>
            </a:r>
            <a:r>
              <a:rPr lang="zh-TW" altLang="en-US" sz="1867" b="1" dirty="0">
                <a:solidFill>
                  <a:srgbClr val="1C2E50"/>
                </a:solidFill>
                <a:latin typeface="微軟正黑體" panose="020B0604030504040204" pitchFamily="34" charset="-120"/>
                <a:ea typeface="微軟正黑體" panose="020B0604030504040204" pitchFamily="34" charset="-120"/>
                <a:cs typeface="Arial"/>
              </a:rPr>
              <a:t>進口量雖呈下降趨勢</a:t>
            </a:r>
            <a:r>
              <a:rPr lang="zh-TW" altLang="en-US" sz="1867" dirty="0">
                <a:solidFill>
                  <a:srgbClr val="1C2E50"/>
                </a:solidFill>
                <a:latin typeface="微軟正黑體" panose="020B0604030504040204" pitchFamily="34" charset="-120"/>
                <a:ea typeface="微軟正黑體" panose="020B0604030504040204" pitchFamily="34" charset="-120"/>
                <a:cs typeface="Arial"/>
              </a:rPr>
              <a:t>，但因有登錄延遲情形，仍需長期觀察</a:t>
            </a:r>
            <a:endPar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0" marR="0" lvl="0" indent="0" algn="just" defTabSz="914446" rtl="0" eaLnBrk="1" fontAlgn="auto" latinLnBrk="0" hangingPunct="1">
              <a:lnSpc>
                <a:spcPts val="3100"/>
              </a:lnSpc>
              <a:spcBef>
                <a:spcPts val="400"/>
              </a:spcBef>
              <a:spcAft>
                <a:spcPts val="400"/>
              </a:spcAft>
              <a:buClrTx/>
              <a:buSzTx/>
              <a:buFontTx/>
              <a:buNone/>
              <a:tabLst/>
              <a:defRPr/>
            </a:pP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a:t>
            </a: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平均年進口量約佔總需求量的</a:t>
            </a: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80.17%)</a:t>
            </a:r>
          </a:p>
        </p:txBody>
      </p:sp>
      <p:sp>
        <p:nvSpPr>
          <p:cNvPr id="5" name="TextBox 19">
            <a:extLst>
              <a:ext uri="{FF2B5EF4-FFF2-40B4-BE49-F238E27FC236}">
                <a16:creationId xmlns:a16="http://schemas.microsoft.com/office/drawing/2014/main" id="{2E000803-A6D4-0297-5800-F2895B7FE201}"/>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伍、英國市場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8" name="文字方塊 7">
            <a:extLst>
              <a:ext uri="{FF2B5EF4-FFF2-40B4-BE49-F238E27FC236}">
                <a16:creationId xmlns:a16="http://schemas.microsoft.com/office/drawing/2014/main" id="{C2BCF97C-60F4-3DC9-2415-4034DEF955EE}"/>
              </a:ext>
            </a:extLst>
          </p:cNvPr>
          <p:cNvSpPr txBox="1"/>
          <p:nvPr/>
        </p:nvSpPr>
        <p:spPr>
          <a:xfrm>
            <a:off x="61365" y="1716711"/>
            <a:ext cx="4334335" cy="4728667"/>
          </a:xfrm>
          <a:prstGeom prst="rect">
            <a:avLst/>
          </a:prstGeom>
          <a:noFill/>
        </p:spPr>
        <p:txBody>
          <a:bodyPr wrap="square">
            <a:spAutoFit/>
          </a:bodyPr>
          <a:lstStyle/>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英國僅在特定地區種植稻米，近</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10</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年生產量約穩定介於</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16</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萬公噸之間，並透過進口以確保穩定供應。消費量則受多元文化影響，約介於</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60</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70</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萬公噸之間</a:t>
            </a: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人均米消費量由</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2019</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13.4</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公斤，提高至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2022</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14.2</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公斤，主要為亞洲移民增加及健康趨勢 ，推升白米及有機米等需求</a:t>
            </a: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endPar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sp>
        <p:nvSpPr>
          <p:cNvPr id="11" name="矩形 10">
            <a:extLst>
              <a:ext uri="{FF2B5EF4-FFF2-40B4-BE49-F238E27FC236}">
                <a16:creationId xmlns:a16="http://schemas.microsoft.com/office/drawing/2014/main" id="{90EFF7F6-70C6-3E4E-B7C2-0B8A452B8815}"/>
              </a:ext>
            </a:extLst>
          </p:cNvPr>
          <p:cNvSpPr/>
          <p:nvPr/>
        </p:nvSpPr>
        <p:spPr>
          <a:xfrm>
            <a:off x="648968" y="941024"/>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一</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供需情形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2" name="文字方塊 1">
            <a:extLst>
              <a:ext uri="{FF2B5EF4-FFF2-40B4-BE49-F238E27FC236}">
                <a16:creationId xmlns:a16="http://schemas.microsoft.com/office/drawing/2014/main" id="{AA00A1E7-D2BE-AC2C-DA9B-DDCAE19E7637}"/>
              </a:ext>
            </a:extLst>
          </p:cNvPr>
          <p:cNvSpPr txBox="1"/>
          <p:nvPr/>
        </p:nvSpPr>
        <p:spPr>
          <a:xfrm>
            <a:off x="2773397" y="876425"/>
            <a:ext cx="8961403"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亞洲移民增加且稻米進口來源多樣化，使米食逐步成為日常主食選項之一</a:t>
            </a:r>
            <a:endParaRPr kumimoji="0" lang="en-US" altLang="zh-TW"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pic>
        <p:nvPicPr>
          <p:cNvPr id="12" name="圖片 11">
            <a:extLst>
              <a:ext uri="{FF2B5EF4-FFF2-40B4-BE49-F238E27FC236}">
                <a16:creationId xmlns:a16="http://schemas.microsoft.com/office/drawing/2014/main" id="{94D9C5F2-D751-A74B-A3CA-F136FCEB2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5520" y="1962409"/>
            <a:ext cx="7027512" cy="2554831"/>
          </a:xfrm>
          <a:prstGeom prst="rect">
            <a:avLst/>
          </a:prstGeom>
          <a:noFill/>
        </p:spPr>
      </p:pic>
      <p:sp>
        <p:nvSpPr>
          <p:cNvPr id="13" name="語音泡泡: 圓角矩形 12">
            <a:extLst>
              <a:ext uri="{FF2B5EF4-FFF2-40B4-BE49-F238E27FC236}">
                <a16:creationId xmlns:a16="http://schemas.microsoft.com/office/drawing/2014/main" id="{D9E870DA-BD6F-C7F0-97E8-8FBF37FDC45C}"/>
              </a:ext>
            </a:extLst>
          </p:cNvPr>
          <p:cNvSpPr/>
          <p:nvPr/>
        </p:nvSpPr>
        <p:spPr>
          <a:xfrm>
            <a:off x="8787075" y="1280404"/>
            <a:ext cx="2241926" cy="849928"/>
          </a:xfrm>
          <a:prstGeom prst="wedgeRoundRectCallout">
            <a:avLst>
              <a:gd name="adj1" fmla="val 29526"/>
              <a:gd name="adj2" fmla="val 105168"/>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英國稻米進口存在明顯的季節性變動，另供應商發貨與物流時程也使統計數據有登錄延遲情形</a:t>
            </a:r>
          </a:p>
        </p:txBody>
      </p:sp>
    </p:spTree>
    <p:extLst>
      <p:ext uri="{BB962C8B-B14F-4D97-AF65-F5344CB8AC3E}">
        <p14:creationId xmlns:p14="http://schemas.microsoft.com/office/powerpoint/2010/main" val="353307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E4888-38DA-6D62-F31D-4A7B126D3624}"/>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86991A57-08FC-9690-0BCD-19F238D3E368}"/>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785EB948-DCB1-FAC8-F97A-D7AACC6C22BA}"/>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伍、英國市場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2" name="矩形 1">
            <a:extLst>
              <a:ext uri="{FF2B5EF4-FFF2-40B4-BE49-F238E27FC236}">
                <a16:creationId xmlns:a16="http://schemas.microsoft.com/office/drawing/2014/main" id="{E8BF553B-2CA3-C91A-4281-38D927C207E4}"/>
              </a:ext>
            </a:extLst>
          </p:cNvPr>
          <p:cNvSpPr/>
          <p:nvPr/>
        </p:nvSpPr>
        <p:spPr>
          <a:xfrm>
            <a:off x="648968" y="992440"/>
            <a:ext cx="3023500"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二</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進口來源</a:t>
            </a:r>
            <a:r>
              <a:rPr kumimoji="0" lang="en-US" altLang="zh-TW" sz="2000" b="1" i="0" u="none" strike="noStrike" kern="0" cap="none" spc="0" normalizeH="0" baseline="0" noProof="0" dirty="0">
                <a:ln>
                  <a:noFill/>
                </a:ln>
                <a:solidFill>
                  <a:srgbClr val="7030A0"/>
                </a:solidFill>
                <a:effectLst/>
                <a:uLnTx/>
                <a:uFillTx/>
                <a:latin typeface="Arial"/>
                <a:ea typeface="微软雅黑"/>
                <a:cs typeface="+mn-ea"/>
              </a:rPr>
              <a:t>&amp;</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競爭情形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13" name="Google Shape;174;p14">
            <a:extLst>
              <a:ext uri="{FF2B5EF4-FFF2-40B4-BE49-F238E27FC236}">
                <a16:creationId xmlns:a16="http://schemas.microsoft.com/office/drawing/2014/main" id="{D2706177-68DE-F180-4320-696C13815944}"/>
              </a:ext>
            </a:extLst>
          </p:cNvPr>
          <p:cNvSpPr txBox="1"/>
          <p:nvPr/>
        </p:nvSpPr>
        <p:spPr>
          <a:xfrm>
            <a:off x="6906342" y="2195734"/>
            <a:ext cx="2182400" cy="398800"/>
          </a:xfrm>
          <a:prstGeom prst="rect">
            <a:avLst/>
          </a:prstGeom>
          <a:no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競爭情形</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5" name="Google Shape;175;p14">
            <a:extLst>
              <a:ext uri="{FF2B5EF4-FFF2-40B4-BE49-F238E27FC236}">
                <a16:creationId xmlns:a16="http://schemas.microsoft.com/office/drawing/2014/main" id="{15B1C78C-37FF-7AC0-C6EE-8B6A569936F9}"/>
              </a:ext>
            </a:extLst>
          </p:cNvPr>
          <p:cNvSpPr txBox="1"/>
          <p:nvPr/>
        </p:nvSpPr>
        <p:spPr>
          <a:xfrm>
            <a:off x="6179878" y="2814378"/>
            <a:ext cx="5707355" cy="4043622"/>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英國稻米市場競爭受多方因素影響，包括主要出口國的政策變動、全球價格波動以及各國在品質和價格上的競爭</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印度</a:t>
            </a:r>
            <a:r>
              <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2024</a:t>
            </a: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年解除對非巴斯瑪蒂米的出口限制，導致全球米價下跌，也對巴基斯坦、泰國和越南等國的出口造成壓力，而巴基斯坦在印度出口限制期間擴大市場份額，但後續隨著印度恢復出口，巴基斯坦的競爭壓力則增大</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西班牙是歐洲主要的稻米生產國之一，其稻米產品在英國市場相對具有競爭力</a:t>
            </a:r>
          </a:p>
        </p:txBody>
      </p:sp>
      <p:sp>
        <p:nvSpPr>
          <p:cNvPr id="16" name="Google Shape;177;p14">
            <a:extLst>
              <a:ext uri="{FF2B5EF4-FFF2-40B4-BE49-F238E27FC236}">
                <a16:creationId xmlns:a16="http://schemas.microsoft.com/office/drawing/2014/main" id="{82C9C8EF-4A3C-6A7B-F590-C50648EB29F4}"/>
              </a:ext>
            </a:extLst>
          </p:cNvPr>
          <p:cNvSpPr txBox="1"/>
          <p:nvPr/>
        </p:nvSpPr>
        <p:spPr>
          <a:xfrm>
            <a:off x="457200" y="2093804"/>
            <a:ext cx="183571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進口來源</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21" name="Freeform 2">
            <a:extLst>
              <a:ext uri="{FF2B5EF4-FFF2-40B4-BE49-F238E27FC236}">
                <a16:creationId xmlns:a16="http://schemas.microsoft.com/office/drawing/2014/main" id="{0D991CA7-62E1-DD5E-F85F-F8E7C43BF19C}"/>
              </a:ext>
            </a:extLst>
          </p:cNvPr>
          <p:cNvSpPr/>
          <p:nvPr/>
        </p:nvSpPr>
        <p:spPr>
          <a:xfrm>
            <a:off x="9775992" y="137583"/>
            <a:ext cx="2111241" cy="205815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 name="Google Shape;178;p14">
            <a:extLst>
              <a:ext uri="{FF2B5EF4-FFF2-40B4-BE49-F238E27FC236}">
                <a16:creationId xmlns:a16="http://schemas.microsoft.com/office/drawing/2014/main" id="{7B20BCC3-F2DC-ECD3-816A-9E104F061A20}"/>
              </a:ext>
            </a:extLst>
          </p:cNvPr>
          <p:cNvSpPr txBox="1"/>
          <p:nvPr/>
        </p:nvSpPr>
        <p:spPr>
          <a:xfrm>
            <a:off x="388645" y="2350591"/>
            <a:ext cx="5707355" cy="710400"/>
          </a:xfrm>
          <a:prstGeom prst="rect">
            <a:avLst/>
          </a:prstGeom>
          <a:noFill/>
          <a:ln>
            <a:noFill/>
          </a:ln>
        </p:spPr>
        <p:txBody>
          <a:bodyPr spcFirstLastPara="1" wrap="square" lIns="121900" tIns="121900" rIns="121900" bIns="121900" anchor="t" anchorCtr="0">
            <a:noAutofit/>
          </a:bodyPr>
          <a:lstStyle>
            <a:defPPr>
              <a:defRPr lang="en-US"/>
            </a:defPPr>
            <a:lvl1pPr defTabSz="1828800">
              <a:buClr>
                <a:srgbClr val="000000"/>
              </a:buClr>
              <a:defRPr sz="2000"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主要為印度、巴基斯坦</a:t>
            </a:r>
            <a:r>
              <a:rPr kumimoji="0" lang="zh-TW" altLang="en-US" sz="2000" b="0" i="0" u="none" strike="noStrike" kern="0" cap="none" spc="0" normalizeH="0" baseline="0" noProof="0" dirty="0">
                <a:ln>
                  <a:noFill/>
                </a:ln>
                <a:solidFill>
                  <a:prstClr val="black"/>
                </a:solidFill>
                <a:effectLst/>
                <a:uLnTx/>
                <a:uFillTx/>
              </a:rPr>
              <a:t>、烏拉圭、義大利</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等</a:t>
            </a: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2023</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年進口占比為印度</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(23%)</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、巴基斯坦</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(13%)</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、烏拉圭</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(8%)</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、義大利</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(7%)</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、日本</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(0.08%)</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、臺灣</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(0.01%)</a:t>
            </a: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Fira Sans"/>
            </a:endParaRPr>
          </a:p>
        </p:txBody>
      </p:sp>
      <p:pic>
        <p:nvPicPr>
          <p:cNvPr id="8" name="圖片 7">
            <a:extLst>
              <a:ext uri="{FF2B5EF4-FFF2-40B4-BE49-F238E27FC236}">
                <a16:creationId xmlns:a16="http://schemas.microsoft.com/office/drawing/2014/main" id="{1A693DD0-EE3E-CB03-D895-D59967BCD23C}"/>
              </a:ext>
            </a:extLst>
          </p:cNvPr>
          <p:cNvPicPr>
            <a:picLocks noChangeAspect="1"/>
          </p:cNvPicPr>
          <p:nvPr/>
        </p:nvPicPr>
        <p:blipFill>
          <a:blip r:embed="rId5"/>
          <a:stretch>
            <a:fillRect/>
          </a:stretch>
        </p:blipFill>
        <p:spPr>
          <a:xfrm>
            <a:off x="581591" y="3721373"/>
            <a:ext cx="5060440" cy="2999044"/>
          </a:xfrm>
          <a:prstGeom prst="rect">
            <a:avLst/>
          </a:prstGeom>
        </p:spPr>
      </p:pic>
    </p:spTree>
    <p:extLst>
      <p:ext uri="{BB962C8B-B14F-4D97-AF65-F5344CB8AC3E}">
        <p14:creationId xmlns:p14="http://schemas.microsoft.com/office/powerpoint/2010/main" val="67797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C97A4-E8A8-2D41-471F-C9933049D98F}"/>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EECC6874-8AD7-34E6-AA78-6FD9E5705A5A}"/>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73F52430-2A38-10D1-33D9-9EABF657862A}"/>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伍、英國市場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11" name="Google Shape;175;p14">
            <a:extLst>
              <a:ext uri="{FF2B5EF4-FFF2-40B4-BE49-F238E27FC236}">
                <a16:creationId xmlns:a16="http://schemas.microsoft.com/office/drawing/2014/main" id="{0CE75052-0C75-5000-750B-F56D8DF90AA1}"/>
              </a:ext>
            </a:extLst>
          </p:cNvPr>
          <p:cNvSpPr txBox="1"/>
          <p:nvPr/>
        </p:nvSpPr>
        <p:spPr>
          <a:xfrm>
            <a:off x="457133" y="4997100"/>
            <a:ext cx="9354131" cy="1108528"/>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健康、方便與多樣化的米食需求增加，微波即食米與有機米成長明顯</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亞洲移民比例增加，巴斯馬蒂米、泰國香米及壽司米等長粒香米需求上升，亞洲料理在家庭及餐飲市場普及，也改變傳統以小麥製品為主的飲食結構</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英國因進口來源多樣化與價格相對穩定，使得米食逐步從次要穀物轉向日常主食之一</a:t>
            </a: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endPar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3" name="矩形 2">
            <a:extLst>
              <a:ext uri="{FF2B5EF4-FFF2-40B4-BE49-F238E27FC236}">
                <a16:creationId xmlns:a16="http://schemas.microsoft.com/office/drawing/2014/main" id="{3E8CEE1E-C156-085D-D42B-40EFFB6CF9B8}"/>
              </a:ext>
            </a:extLst>
          </p:cNvPr>
          <p:cNvSpPr/>
          <p:nvPr/>
        </p:nvSpPr>
        <p:spPr>
          <a:xfrm>
            <a:off x="638464" y="1006799"/>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三</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消費偏好</a:t>
            </a:r>
            <a:endParaRPr kumimoji="0" lang="en-US" altLang="zh-TW" sz="2000" b="1" i="0" u="none" strike="noStrike" kern="0" cap="none" spc="0" normalizeH="0" baseline="0" noProof="0" dirty="0">
              <a:ln>
                <a:noFill/>
              </a:ln>
              <a:solidFill>
                <a:srgbClr val="7030A0"/>
              </a:solidFill>
              <a:effectLst/>
              <a:uLnTx/>
              <a:uFillTx/>
              <a:latin typeface="Arial"/>
              <a:ea typeface="微软雅黑"/>
              <a:cs typeface="+mn-ea"/>
            </a:endParaRPr>
          </a:p>
        </p:txBody>
      </p:sp>
      <p:pic>
        <p:nvPicPr>
          <p:cNvPr id="4" name="圖片 3">
            <a:extLst>
              <a:ext uri="{FF2B5EF4-FFF2-40B4-BE49-F238E27FC236}">
                <a16:creationId xmlns:a16="http://schemas.microsoft.com/office/drawing/2014/main" id="{130BB469-B63A-5C05-CF73-A915A87CA004}"/>
              </a:ext>
            </a:extLst>
          </p:cNvPr>
          <p:cNvPicPr>
            <a:picLocks noChangeAspect="1"/>
          </p:cNvPicPr>
          <p:nvPr/>
        </p:nvPicPr>
        <p:blipFill>
          <a:blip r:embed="rId3"/>
          <a:stretch>
            <a:fillRect/>
          </a:stretch>
        </p:blipFill>
        <p:spPr>
          <a:xfrm>
            <a:off x="10095731" y="4737314"/>
            <a:ext cx="1479239" cy="1953422"/>
          </a:xfrm>
          <a:prstGeom prst="rect">
            <a:avLst/>
          </a:prstGeom>
        </p:spPr>
      </p:pic>
      <p:sp>
        <p:nvSpPr>
          <p:cNvPr id="8" name="Google Shape;177;p14">
            <a:extLst>
              <a:ext uri="{FF2B5EF4-FFF2-40B4-BE49-F238E27FC236}">
                <a16:creationId xmlns:a16="http://schemas.microsoft.com/office/drawing/2014/main" id="{464CF1D8-6537-85EE-E81A-DC0286C415F6}"/>
              </a:ext>
            </a:extLst>
          </p:cNvPr>
          <p:cNvSpPr txBox="1"/>
          <p:nvPr/>
        </p:nvSpPr>
        <p:spPr>
          <a:xfrm>
            <a:off x="457133" y="1784713"/>
            <a:ext cx="1409688"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米價觀察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8" name="Google Shape;175;p14">
            <a:extLst>
              <a:ext uri="{FF2B5EF4-FFF2-40B4-BE49-F238E27FC236}">
                <a16:creationId xmlns:a16="http://schemas.microsoft.com/office/drawing/2014/main" id="{195A2B13-A7B8-CABF-5976-B2DC8A593AF9}"/>
              </a:ext>
            </a:extLst>
          </p:cNvPr>
          <p:cNvSpPr txBox="1"/>
          <p:nvPr/>
        </p:nvSpPr>
        <p:spPr>
          <a:xfrm>
            <a:off x="607574" y="2102458"/>
            <a:ext cx="2925335" cy="2052528"/>
          </a:xfrm>
          <a:prstGeom prst="rect">
            <a:avLst/>
          </a:prstGeom>
          <a:noFill/>
          <a:ln>
            <a:noFill/>
          </a:ln>
        </p:spPr>
        <p:txBody>
          <a:bodyPr spcFirstLastPara="1" wrap="square" lIns="121900" tIns="121900" rIns="121900" bIns="121900" anchor="t" anchorCtr="0">
            <a:noAutofit/>
          </a:bodyPr>
          <a:lstStyle/>
          <a:p>
            <a:pPr marL="0" marR="0" lvl="0" indent="0" algn="l" defTabSz="1219261" rtl="0" eaLnBrk="1" fontAlgn="auto" latinLnBrk="0" hangingPunct="1">
              <a:lnSpc>
                <a:spcPts val="2700"/>
              </a:lnSpc>
              <a:spcBef>
                <a:spcPts val="600"/>
              </a:spcBef>
              <a:spcAft>
                <a:spcPts val="600"/>
              </a:spcAft>
              <a:buClr>
                <a:srgbClr val="000000"/>
              </a:buClr>
              <a:buSzTx/>
              <a:buFontTx/>
              <a:buNone/>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米價相對平穩，以小包裝</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(500g-1kg)</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巴斯瑪蒂米為例，</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2024</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7</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月約</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英磅，</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2025</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7</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月約</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1.99</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英磅，價格相近</a:t>
            </a:r>
          </a:p>
        </p:txBody>
      </p:sp>
      <p:sp>
        <p:nvSpPr>
          <p:cNvPr id="19" name="Google Shape;177;p14">
            <a:extLst>
              <a:ext uri="{FF2B5EF4-FFF2-40B4-BE49-F238E27FC236}">
                <a16:creationId xmlns:a16="http://schemas.microsoft.com/office/drawing/2014/main" id="{53578A9F-F17A-7E08-E541-13BAEAEA9CA4}"/>
              </a:ext>
            </a:extLst>
          </p:cNvPr>
          <p:cNvSpPr txBox="1"/>
          <p:nvPr/>
        </p:nvSpPr>
        <p:spPr>
          <a:xfrm>
            <a:off x="457133" y="4598300"/>
            <a:ext cx="192584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消費行為觀察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6" name="文字方塊 5">
            <a:extLst>
              <a:ext uri="{FF2B5EF4-FFF2-40B4-BE49-F238E27FC236}">
                <a16:creationId xmlns:a16="http://schemas.microsoft.com/office/drawing/2014/main" id="{7CEB807C-01B6-1B80-380D-E64875DF5EFC}"/>
              </a:ext>
            </a:extLst>
          </p:cNvPr>
          <p:cNvSpPr txBox="1"/>
          <p:nvPr/>
        </p:nvSpPr>
        <p:spPr>
          <a:xfrm>
            <a:off x="3966062" y="3813357"/>
            <a:ext cx="7878608" cy="724557"/>
          </a:xfrm>
          <a:prstGeom prst="rect">
            <a:avLst/>
          </a:prstGeom>
          <a:noFill/>
        </p:spPr>
        <p:txBody>
          <a:bodyPr wrap="square">
            <a:spAutoFit/>
          </a:bodyPr>
          <a:lstStyle/>
          <a:p>
            <a:pPr algn="just">
              <a:lnSpc>
                <a:spcPts val="2200"/>
              </a:lnSpc>
              <a:spcAft>
                <a:spcPts val="800"/>
              </a:spcAft>
            </a:pP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資料來源：英國國家統計局</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ONS Shopping prices (Average prices)</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、本研究彙整</a:t>
            </a:r>
            <a:r>
              <a:rPr lang="zh-TW" altLang="en-US" sz="12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、製圖</a:t>
            </a:r>
            <a:endPar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ts val="2200"/>
              </a:lnSpc>
              <a:spcAft>
                <a:spcPts val="800"/>
              </a:spcAft>
            </a:pP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查詢為長米</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Basmati rice/ 500g-1kg</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之價格；</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ONS</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Shopping prices comparison tool</a:t>
            </a:r>
            <a:r>
              <a:rPr lang="zh-TW" altLang="zh-TW" sz="1200" kern="1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」計算單位為單品的平均價格</a:t>
            </a:r>
          </a:p>
        </p:txBody>
      </p:sp>
      <p:graphicFrame>
        <p:nvGraphicFramePr>
          <p:cNvPr id="9" name="圖表 8">
            <a:extLst>
              <a:ext uri="{FF2B5EF4-FFF2-40B4-BE49-F238E27FC236}">
                <a16:creationId xmlns:a16="http://schemas.microsoft.com/office/drawing/2014/main" id="{E67DBD2D-B3FF-4ED3-83BF-FC1A36B82D41}"/>
              </a:ext>
            </a:extLst>
          </p:cNvPr>
          <p:cNvGraphicFramePr>
            <a:graphicFrameLocks/>
          </p:cNvGraphicFramePr>
          <p:nvPr>
            <p:extLst>
              <p:ext uri="{D42A27DB-BD31-4B8C-83A1-F6EECF244321}">
                <p14:modId xmlns:p14="http://schemas.microsoft.com/office/powerpoint/2010/main" val="254409094"/>
              </p:ext>
            </p:extLst>
          </p:nvPr>
        </p:nvGraphicFramePr>
        <p:xfrm>
          <a:off x="3629702" y="949650"/>
          <a:ext cx="8214968" cy="2826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28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圖: 多重文件 2">
            <a:extLst>
              <a:ext uri="{FF2B5EF4-FFF2-40B4-BE49-F238E27FC236}">
                <a16:creationId xmlns:a16="http://schemas.microsoft.com/office/drawing/2014/main" id="{99DBB49C-49C4-0683-D698-AAAA53D21353}"/>
              </a:ext>
            </a:extLst>
          </p:cNvPr>
          <p:cNvSpPr/>
          <p:nvPr/>
        </p:nvSpPr>
        <p:spPr>
          <a:xfrm>
            <a:off x="946030" y="2089806"/>
            <a:ext cx="10299939" cy="4175167"/>
          </a:xfrm>
          <a:prstGeom prst="flowChartMultidocumen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6">
            <a:extLst>
              <a:ext uri="{FF2B5EF4-FFF2-40B4-BE49-F238E27FC236}">
                <a16:creationId xmlns:a16="http://schemas.microsoft.com/office/drawing/2014/main" id="{28D56F27-4419-717B-67AD-E868DA296750}"/>
              </a:ext>
            </a:extLst>
          </p:cNvPr>
          <p:cNvSpPr txBox="1">
            <a:spLocks/>
          </p:cNvSpPr>
          <p:nvPr/>
        </p:nvSpPr>
        <p:spPr>
          <a:xfrm>
            <a:off x="10668000" y="6578600"/>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30">
              <a:defRPr/>
            </a:pPr>
            <a:fld id="{B6F15528-21DE-4FAA-801E-634DDDAF4B2B}" type="slidenum">
              <a:rPr lang="en-US" sz="1600">
                <a:solidFill>
                  <a:prstClr val="black"/>
                </a:solidFill>
                <a:latin typeface="Calibri"/>
              </a:rPr>
              <a:pPr defTabSz="609630">
                <a:defRPr/>
              </a:pPr>
              <a:t>2</a:t>
            </a:fld>
            <a:endParaRPr lang="en-US" sz="1600" dirty="0">
              <a:solidFill>
                <a:prstClr val="black"/>
              </a:solidFill>
              <a:latin typeface="Calibri"/>
            </a:endParaRPr>
          </a:p>
        </p:txBody>
      </p:sp>
      <p:sp>
        <p:nvSpPr>
          <p:cNvPr id="8" name="矩形 7">
            <a:extLst>
              <a:ext uri="{FF2B5EF4-FFF2-40B4-BE49-F238E27FC236}">
                <a16:creationId xmlns:a16="http://schemas.microsoft.com/office/drawing/2014/main" id="{226DDD1D-9079-2625-697F-977FBA82E813}"/>
              </a:ext>
            </a:extLst>
          </p:cNvPr>
          <p:cNvSpPr/>
          <p:nvPr/>
        </p:nvSpPr>
        <p:spPr>
          <a:xfrm>
            <a:off x="5717624" y="2607421"/>
            <a:ext cx="3158336" cy="272434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zh-CN" altLang="en-US">
              <a:solidFill>
                <a:srgbClr val="FFFFFF"/>
              </a:solidFill>
              <a:latin typeface="Arial"/>
              <a:ea typeface="微软雅黑"/>
            </a:endParaRPr>
          </a:p>
        </p:txBody>
      </p:sp>
      <p:sp>
        <p:nvSpPr>
          <p:cNvPr id="7" name="矩形 6">
            <a:extLst>
              <a:ext uri="{FF2B5EF4-FFF2-40B4-BE49-F238E27FC236}">
                <a16:creationId xmlns:a16="http://schemas.microsoft.com/office/drawing/2014/main" id="{AC9DB967-F244-0166-590B-87128ECEEBC7}"/>
              </a:ext>
            </a:extLst>
          </p:cNvPr>
          <p:cNvSpPr/>
          <p:nvPr/>
        </p:nvSpPr>
        <p:spPr>
          <a:xfrm>
            <a:off x="1553959" y="2607421"/>
            <a:ext cx="3053810" cy="27243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zh-CN" altLang="en-US">
              <a:solidFill>
                <a:srgbClr val="FFFFFF"/>
              </a:solidFill>
              <a:latin typeface="Arial"/>
              <a:ea typeface="微软雅黑"/>
            </a:endParaRPr>
          </a:p>
        </p:txBody>
      </p:sp>
      <p:sp>
        <p:nvSpPr>
          <p:cNvPr id="2" name="AutoShape 7">
            <a:extLst>
              <a:ext uri="{FF2B5EF4-FFF2-40B4-BE49-F238E27FC236}">
                <a16:creationId xmlns:a16="http://schemas.microsoft.com/office/drawing/2014/main" id="{A0A753CF-018B-3A4B-538F-71F2C9BADADC}"/>
              </a:ext>
            </a:extLst>
          </p:cNvPr>
          <p:cNvSpPr/>
          <p:nvPr/>
        </p:nvSpPr>
        <p:spPr>
          <a:xfrm>
            <a:off x="1068351" y="1670447"/>
            <a:ext cx="996185" cy="0"/>
          </a:xfrm>
          <a:prstGeom prst="line">
            <a:avLst/>
          </a:prstGeom>
          <a:ln w="114300" cap="flat">
            <a:solidFill>
              <a:srgbClr val="0B1320"/>
            </a:solidFill>
            <a:prstDash val="solid"/>
            <a:headEnd type="none" w="sm" len="sm"/>
            <a:tailEnd type="none" w="sm" len="sm"/>
          </a:ln>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a:ln>
                <a:noFill/>
              </a:ln>
              <a:solidFill>
                <a:prstClr val="black"/>
              </a:solidFill>
              <a:effectLst/>
              <a:uLnTx/>
              <a:uFillTx/>
            </a:endParaRPr>
          </a:p>
        </p:txBody>
      </p:sp>
      <p:sp>
        <p:nvSpPr>
          <p:cNvPr id="9" name="TextBox 8">
            <a:extLst>
              <a:ext uri="{FF2B5EF4-FFF2-40B4-BE49-F238E27FC236}">
                <a16:creationId xmlns:a16="http://schemas.microsoft.com/office/drawing/2014/main" id="{BC7BDAB8-4075-66DA-F85F-6DF87EAF3304}"/>
              </a:ext>
            </a:extLst>
          </p:cNvPr>
          <p:cNvSpPr txBox="1"/>
          <p:nvPr/>
        </p:nvSpPr>
        <p:spPr>
          <a:xfrm>
            <a:off x="1068351" y="699823"/>
            <a:ext cx="4775440" cy="754117"/>
          </a:xfrm>
          <a:prstGeom prst="rect">
            <a:avLst/>
          </a:prstGeom>
        </p:spPr>
        <p:txBody>
          <a:bodyPr lIns="0" tIns="0" rIns="0" bIns="0" rtlCol="0" anchor="t">
            <a:spAutoFit/>
          </a:bodyPr>
          <a:lstStyle/>
          <a:p>
            <a:pPr defTabSz="609630">
              <a:lnSpc>
                <a:spcPts val="6314"/>
              </a:lnSpc>
            </a:pPr>
            <a:r>
              <a:rPr lang="zh-TW" altLang="en-US" sz="4856" b="1" dirty="0">
                <a:solidFill>
                  <a:srgbClr val="0B1320"/>
                </a:solidFill>
                <a:latin typeface="Microsoft YaHei" panose="020B0503020204020204" pitchFamily="34" charset="-122"/>
                <a:ea typeface="Microsoft YaHei" panose="020B0503020204020204" pitchFamily="34" charset="-122"/>
                <a:cs typeface="League Spartan"/>
                <a:sym typeface="League Spartan"/>
              </a:rPr>
              <a:t>簡報大綱</a:t>
            </a:r>
            <a:endParaRPr lang="en-US" sz="4856" b="1" dirty="0">
              <a:solidFill>
                <a:srgbClr val="0B1320"/>
              </a:solidFill>
              <a:latin typeface="Microsoft YaHei" panose="020B0503020204020204" pitchFamily="34" charset="-122"/>
              <a:ea typeface="Microsoft YaHei" panose="020B0503020204020204" pitchFamily="34" charset="-122"/>
              <a:cs typeface="League Spartan"/>
              <a:sym typeface="League Spartan"/>
            </a:endParaRPr>
          </a:p>
        </p:txBody>
      </p:sp>
      <p:sp>
        <p:nvSpPr>
          <p:cNvPr id="10" name="文字方塊 9">
            <a:extLst>
              <a:ext uri="{FF2B5EF4-FFF2-40B4-BE49-F238E27FC236}">
                <a16:creationId xmlns:a16="http://schemas.microsoft.com/office/drawing/2014/main" id="{4859B039-FD7C-AD46-24ED-59B862460A47}"/>
              </a:ext>
            </a:extLst>
          </p:cNvPr>
          <p:cNvSpPr txBox="1">
            <a:spLocks noChangeArrowheads="1"/>
          </p:cNvSpPr>
          <p:nvPr/>
        </p:nvSpPr>
        <p:spPr bwMode="auto">
          <a:xfrm>
            <a:off x="2064536" y="2615716"/>
            <a:ext cx="2467787" cy="2461700"/>
          </a:xfrm>
          <a:prstGeom prst="rect">
            <a:avLst/>
          </a:prstGeom>
          <a:noFill/>
          <a:ln w="9525">
            <a:noFill/>
            <a:miter lim="800000"/>
            <a:headEnd/>
            <a:tailEnd/>
          </a:ln>
        </p:spPr>
        <p:txBody>
          <a:bodyPr wrap="square">
            <a:spAutoFit/>
          </a:bodyPr>
          <a:lstStyle/>
          <a:p>
            <a:pPr defTabSz="609630">
              <a:lnSpc>
                <a:spcPct val="200000"/>
              </a:lnSpc>
            </a:pPr>
            <a:r>
              <a:rPr lang="zh-TW" altLang="en-US" sz="2000" dirty="0">
                <a:solidFill>
                  <a:prstClr val="black"/>
                </a:solidFill>
                <a:latin typeface="Microsoft YaHei" panose="020B0503020204020204" pitchFamily="34" charset="-122"/>
                <a:ea typeface="Microsoft YaHei" panose="020B0503020204020204" pitchFamily="34" charset="-122"/>
              </a:rPr>
              <a:t>壹 </a:t>
            </a:r>
            <a:r>
              <a:rPr lang="en-US" altLang="zh-TW" sz="2000" dirty="0">
                <a:solidFill>
                  <a:prstClr val="black"/>
                </a:solidFill>
                <a:latin typeface="Microsoft YaHei" panose="020B0503020204020204" pitchFamily="34" charset="-122"/>
                <a:ea typeface="Microsoft YaHei" panose="020B0503020204020204" pitchFamily="34" charset="-122"/>
              </a:rPr>
              <a:t>\</a:t>
            </a:r>
            <a:r>
              <a:rPr lang="zh-TW" altLang="en-US" sz="2000" dirty="0">
                <a:solidFill>
                  <a:prstClr val="black"/>
                </a:solidFill>
                <a:latin typeface="Microsoft YaHei" panose="020B0503020204020204" pitchFamily="34" charset="-122"/>
                <a:ea typeface="Microsoft YaHei" panose="020B0503020204020204" pitchFamily="34" charset="-122"/>
              </a:rPr>
              <a:t> 分享目的</a:t>
            </a:r>
            <a:endParaRPr lang="en-US" altLang="zh-TW" sz="2000" dirty="0">
              <a:solidFill>
                <a:prstClr val="black"/>
              </a:solidFill>
              <a:latin typeface="Microsoft YaHei" panose="020B0503020204020204" pitchFamily="34" charset="-122"/>
              <a:ea typeface="Microsoft YaHei" panose="020B0503020204020204" pitchFamily="34" charset="-122"/>
            </a:endParaRPr>
          </a:p>
          <a:p>
            <a:pPr defTabSz="609630">
              <a:lnSpc>
                <a:spcPct val="200000"/>
              </a:lnSpc>
            </a:pPr>
            <a:r>
              <a:rPr lang="zh-TW" altLang="en-US" sz="2000" dirty="0">
                <a:solidFill>
                  <a:prstClr val="black"/>
                </a:solidFill>
                <a:latin typeface="Microsoft YaHei" panose="020B0503020204020204" pitchFamily="34" charset="-122"/>
                <a:ea typeface="Microsoft YaHei" panose="020B0503020204020204" pitchFamily="34" charset="-122"/>
              </a:rPr>
              <a:t>貳 </a:t>
            </a:r>
            <a:r>
              <a:rPr lang="en-US" altLang="zh-TW" sz="2000" dirty="0">
                <a:solidFill>
                  <a:prstClr val="black"/>
                </a:solidFill>
                <a:latin typeface="Microsoft YaHei" panose="020B0503020204020204" pitchFamily="34" charset="-122"/>
                <a:ea typeface="Microsoft YaHei" panose="020B0503020204020204" pitchFamily="34" charset="-122"/>
              </a:rPr>
              <a:t>\</a:t>
            </a:r>
            <a:r>
              <a:rPr lang="zh-TW" altLang="en-US" sz="2000" dirty="0">
                <a:solidFill>
                  <a:prstClr val="black"/>
                </a:solidFill>
                <a:latin typeface="Microsoft YaHei" panose="020B0503020204020204" pitchFamily="34" charset="-122"/>
                <a:ea typeface="Microsoft YaHei" panose="020B0503020204020204" pitchFamily="34" charset="-122"/>
              </a:rPr>
              <a:t> 日本市場</a:t>
            </a:r>
            <a:endParaRPr lang="en-US" altLang="zh-TW" sz="2000" dirty="0">
              <a:solidFill>
                <a:prstClr val="black"/>
              </a:solidFill>
              <a:latin typeface="Microsoft YaHei" panose="020B0503020204020204" pitchFamily="34" charset="-122"/>
              <a:ea typeface="Microsoft YaHei" panose="020B0503020204020204" pitchFamily="34" charset="-122"/>
            </a:endParaRPr>
          </a:p>
          <a:p>
            <a:pPr defTabSz="609630">
              <a:lnSpc>
                <a:spcPct val="200000"/>
              </a:lnSpc>
            </a:pPr>
            <a:r>
              <a:rPr lang="zh-TW" altLang="en-US" sz="2000" dirty="0">
                <a:solidFill>
                  <a:prstClr val="black"/>
                </a:solidFill>
                <a:latin typeface="Microsoft YaHei" panose="020B0503020204020204" pitchFamily="34" charset="-122"/>
                <a:ea typeface="Microsoft YaHei" panose="020B0503020204020204" pitchFamily="34" charset="-122"/>
              </a:rPr>
              <a:t>參 </a:t>
            </a:r>
            <a:r>
              <a:rPr lang="en-US" altLang="zh-TW" sz="2000" dirty="0">
                <a:solidFill>
                  <a:prstClr val="black"/>
                </a:solidFill>
                <a:latin typeface="Microsoft YaHei" panose="020B0503020204020204" pitchFamily="34" charset="-122"/>
                <a:ea typeface="Microsoft YaHei" panose="020B0503020204020204" pitchFamily="34" charset="-122"/>
              </a:rPr>
              <a:t>\</a:t>
            </a:r>
            <a:r>
              <a:rPr lang="zh-TW" altLang="en-US" sz="2000" dirty="0">
                <a:solidFill>
                  <a:prstClr val="black"/>
                </a:solidFill>
                <a:latin typeface="Microsoft YaHei" panose="020B0503020204020204" pitchFamily="34" charset="-122"/>
                <a:ea typeface="Microsoft YaHei" panose="020B0503020204020204" pitchFamily="34" charset="-122"/>
              </a:rPr>
              <a:t> 加拿大市場</a:t>
            </a:r>
          </a:p>
          <a:p>
            <a:pPr defTabSz="609630">
              <a:lnSpc>
                <a:spcPct val="200000"/>
              </a:lnSpc>
            </a:pPr>
            <a:r>
              <a:rPr lang="zh-TW" altLang="en-US" sz="2000" dirty="0">
                <a:solidFill>
                  <a:prstClr val="black"/>
                </a:solidFill>
                <a:latin typeface="Microsoft YaHei" panose="020B0503020204020204" pitchFamily="34" charset="-122"/>
                <a:ea typeface="Microsoft YaHei" panose="020B0503020204020204" pitchFamily="34" charset="-122"/>
              </a:rPr>
              <a:t>肆 </a:t>
            </a:r>
            <a:r>
              <a:rPr lang="en-US" altLang="zh-TW" sz="2000" dirty="0">
                <a:solidFill>
                  <a:prstClr val="black"/>
                </a:solidFill>
                <a:latin typeface="Microsoft YaHei" panose="020B0503020204020204" pitchFamily="34" charset="-122"/>
                <a:ea typeface="Microsoft YaHei" panose="020B0503020204020204" pitchFamily="34" charset="-122"/>
              </a:rPr>
              <a:t>\</a:t>
            </a:r>
            <a:r>
              <a:rPr lang="zh-TW" altLang="en-US" sz="2000" dirty="0">
                <a:solidFill>
                  <a:prstClr val="black"/>
                </a:solidFill>
                <a:latin typeface="Microsoft YaHei" panose="020B0503020204020204" pitchFamily="34" charset="-122"/>
                <a:ea typeface="Microsoft YaHei" panose="020B0503020204020204" pitchFamily="34" charset="-122"/>
              </a:rPr>
              <a:t> 澳洲市場</a:t>
            </a:r>
            <a:endParaRPr lang="en-US" altLang="zh-TW" sz="2000" dirty="0">
              <a:solidFill>
                <a:prstClr val="black"/>
              </a:solidFill>
              <a:latin typeface="Microsoft YaHei" panose="020B0503020204020204" pitchFamily="34" charset="-122"/>
              <a:ea typeface="Microsoft YaHei" panose="020B0503020204020204" pitchFamily="34" charset="-122"/>
            </a:endParaRPr>
          </a:p>
        </p:txBody>
      </p:sp>
      <p:sp>
        <p:nvSpPr>
          <p:cNvPr id="11" name="文字方塊 10">
            <a:extLst>
              <a:ext uri="{FF2B5EF4-FFF2-40B4-BE49-F238E27FC236}">
                <a16:creationId xmlns:a16="http://schemas.microsoft.com/office/drawing/2014/main" id="{D24F0B8E-53B2-16BB-04D8-5F9AA2F875F4}"/>
              </a:ext>
            </a:extLst>
          </p:cNvPr>
          <p:cNvSpPr txBox="1"/>
          <p:nvPr/>
        </p:nvSpPr>
        <p:spPr>
          <a:xfrm>
            <a:off x="6341410" y="2615716"/>
            <a:ext cx="2664658" cy="1846146"/>
          </a:xfrm>
          <a:prstGeom prst="rect">
            <a:avLst/>
          </a:prstGeom>
          <a:noFill/>
        </p:spPr>
        <p:txBody>
          <a:bodyPr wrap="square">
            <a:spAutoFit/>
          </a:bodyPr>
          <a:lstStyle/>
          <a:p>
            <a:pPr defTabSz="609630">
              <a:lnSpc>
                <a:spcPct val="200000"/>
              </a:lnSpc>
              <a:defRPr/>
            </a:pPr>
            <a:r>
              <a:rPr lang="zh-TW" altLang="en-US" sz="2000" dirty="0">
                <a:solidFill>
                  <a:prstClr val="black"/>
                </a:solidFill>
                <a:latin typeface="Microsoft YaHei" panose="020B0503020204020204" pitchFamily="34" charset="-122"/>
                <a:ea typeface="Microsoft YaHei" panose="020B0503020204020204" pitchFamily="34" charset="-122"/>
              </a:rPr>
              <a:t>伍 </a:t>
            </a:r>
            <a:r>
              <a:rPr lang="en-US" altLang="zh-TW" sz="2000" dirty="0">
                <a:solidFill>
                  <a:prstClr val="black"/>
                </a:solidFill>
                <a:latin typeface="Microsoft YaHei" panose="020B0503020204020204" pitchFamily="34" charset="-122"/>
                <a:ea typeface="Microsoft YaHei" panose="020B0503020204020204" pitchFamily="34" charset="-122"/>
              </a:rPr>
              <a:t>\</a:t>
            </a:r>
            <a:r>
              <a:rPr lang="zh-TW" altLang="en-US" sz="2000" dirty="0">
                <a:solidFill>
                  <a:prstClr val="black"/>
                </a:solidFill>
                <a:latin typeface="Microsoft YaHei" panose="020B0503020204020204" pitchFamily="34" charset="-122"/>
                <a:ea typeface="Microsoft YaHei" panose="020B0503020204020204" pitchFamily="34" charset="-122"/>
              </a:rPr>
              <a:t> 英國市場</a:t>
            </a:r>
          </a:p>
          <a:p>
            <a:pPr defTabSz="609630">
              <a:lnSpc>
                <a:spcPct val="200000"/>
              </a:lnSpc>
              <a:defRPr/>
            </a:pPr>
            <a:r>
              <a:rPr lang="zh-TW" altLang="en-US" sz="2000" dirty="0">
                <a:solidFill>
                  <a:prstClr val="black"/>
                </a:solidFill>
                <a:latin typeface="Microsoft YaHei" panose="020B0503020204020204" pitchFamily="34" charset="-122"/>
                <a:ea typeface="Microsoft YaHei" panose="020B0503020204020204" pitchFamily="34" charset="-122"/>
              </a:rPr>
              <a:t>陸 </a:t>
            </a:r>
            <a:r>
              <a:rPr lang="en-US" altLang="zh-TW" sz="2000" dirty="0">
                <a:solidFill>
                  <a:prstClr val="black"/>
                </a:solidFill>
                <a:latin typeface="Microsoft YaHei" panose="020B0503020204020204" pitchFamily="34" charset="-122"/>
                <a:ea typeface="Microsoft YaHei" panose="020B0503020204020204" pitchFamily="34" charset="-122"/>
              </a:rPr>
              <a:t>\</a:t>
            </a:r>
            <a:r>
              <a:rPr lang="zh-TW" altLang="en-US" sz="2000" dirty="0">
                <a:solidFill>
                  <a:prstClr val="black"/>
                </a:solidFill>
                <a:latin typeface="Microsoft YaHei" panose="020B0503020204020204" pitchFamily="34" charset="-122"/>
                <a:ea typeface="Microsoft YaHei" panose="020B0503020204020204" pitchFamily="34" charset="-122"/>
              </a:rPr>
              <a:t> 德國市場</a:t>
            </a:r>
            <a:endParaRPr lang="en-US" altLang="zh-TW" sz="2000" dirty="0">
              <a:solidFill>
                <a:prstClr val="black"/>
              </a:solidFill>
              <a:latin typeface="Microsoft YaHei" panose="020B0503020204020204" pitchFamily="34" charset="-122"/>
              <a:ea typeface="Microsoft YaHei" panose="020B0503020204020204" pitchFamily="34" charset="-122"/>
            </a:endParaRPr>
          </a:p>
          <a:p>
            <a:pPr defTabSz="609630">
              <a:lnSpc>
                <a:spcPct val="200000"/>
              </a:lnSpc>
              <a:defRPr/>
            </a:pPr>
            <a:r>
              <a:rPr lang="zh-TW" altLang="en-US" sz="2000" dirty="0">
                <a:solidFill>
                  <a:prstClr val="black"/>
                </a:solidFill>
                <a:latin typeface="Microsoft YaHei" panose="020B0503020204020204" pitchFamily="34" charset="-122"/>
                <a:ea typeface="Microsoft YaHei" panose="020B0503020204020204" pitchFamily="34" charset="-122"/>
              </a:rPr>
              <a:t>柒 </a:t>
            </a:r>
            <a:r>
              <a:rPr lang="en-US" altLang="zh-TW" sz="2000" dirty="0">
                <a:solidFill>
                  <a:prstClr val="black"/>
                </a:solidFill>
                <a:latin typeface="Microsoft YaHei" panose="020B0503020204020204" pitchFamily="34" charset="-122"/>
                <a:ea typeface="Microsoft YaHei" panose="020B0503020204020204" pitchFamily="34" charset="-122"/>
              </a:rPr>
              <a:t>\</a:t>
            </a:r>
            <a:r>
              <a:rPr lang="zh-TW" altLang="en-US" sz="2000" dirty="0">
                <a:solidFill>
                  <a:prstClr val="black"/>
                </a:solidFill>
                <a:latin typeface="Microsoft YaHei" panose="020B0503020204020204" pitchFamily="34" charset="-122"/>
                <a:ea typeface="Microsoft YaHei" panose="020B0503020204020204" pitchFamily="34" charset="-122"/>
              </a:rPr>
              <a:t> 結語</a:t>
            </a:r>
          </a:p>
        </p:txBody>
      </p:sp>
    </p:spTree>
    <p:extLst>
      <p:ext uri="{BB962C8B-B14F-4D97-AF65-F5344CB8AC3E}">
        <p14:creationId xmlns:p14="http://schemas.microsoft.com/office/powerpoint/2010/main" val="50360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6F92E-702A-89EA-FFF4-34AF1B404F36}"/>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A9CF65E4-1A3F-2A77-5BA3-819C004C69ED}"/>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BFB380D5-35EF-29B4-B315-457242C6D55A}"/>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伍、英國市場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lang="en-US" altLang="zh-TW" sz="1600" b="1" dirty="0">
                <a:solidFill>
                  <a:prstClr val="black"/>
                </a:solidFill>
                <a:latin typeface="Microsoft YaHei" panose="020B0503020204020204" pitchFamily="34" charset="-122"/>
                <a:ea typeface="Microsoft YaHei" panose="020B0503020204020204" pitchFamily="34" charset="-122"/>
              </a:rPr>
              <a:t>4</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3" name="Freeform 24">
            <a:extLst>
              <a:ext uri="{FF2B5EF4-FFF2-40B4-BE49-F238E27FC236}">
                <a16:creationId xmlns:a16="http://schemas.microsoft.com/office/drawing/2014/main" id="{C9DF5CDF-4F5C-6383-99BF-95F90AF12484}"/>
              </a:ext>
            </a:extLst>
          </p:cNvPr>
          <p:cNvSpPr/>
          <p:nvPr/>
        </p:nvSpPr>
        <p:spPr>
          <a:xfrm>
            <a:off x="95913" y="1983896"/>
            <a:ext cx="1232539" cy="1223575"/>
          </a:xfrm>
          <a:custGeom>
            <a:avLst/>
            <a:gdLst/>
            <a:ahLst/>
            <a:cxnLst/>
            <a:rect l="l" t="t" r="r" b="b"/>
            <a:pathLst>
              <a:path w="1848809" h="1835363">
                <a:moveTo>
                  <a:pt x="0" y="0"/>
                </a:moveTo>
                <a:lnTo>
                  <a:pt x="1848809" y="0"/>
                </a:lnTo>
                <a:lnTo>
                  <a:pt x="1848809" y="1835363"/>
                </a:lnTo>
                <a:lnTo>
                  <a:pt x="0" y="1835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0" name="矩形 19">
            <a:extLst>
              <a:ext uri="{FF2B5EF4-FFF2-40B4-BE49-F238E27FC236}">
                <a16:creationId xmlns:a16="http://schemas.microsoft.com/office/drawing/2014/main" id="{690E8550-10C5-DA46-CBC8-81492F1BB3F5}"/>
              </a:ext>
            </a:extLst>
          </p:cNvPr>
          <p:cNvSpPr/>
          <p:nvPr/>
        </p:nvSpPr>
        <p:spPr>
          <a:xfrm>
            <a:off x="712182" y="969438"/>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四、</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政策法規</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2" name="TextBox 29">
            <a:extLst>
              <a:ext uri="{FF2B5EF4-FFF2-40B4-BE49-F238E27FC236}">
                <a16:creationId xmlns:a16="http://schemas.microsoft.com/office/drawing/2014/main" id="{CD0C566E-6DB4-D2E5-779A-46C9EF6B3738}"/>
              </a:ext>
            </a:extLst>
          </p:cNvPr>
          <p:cNvSpPr txBox="1"/>
          <p:nvPr/>
        </p:nvSpPr>
        <p:spPr>
          <a:xfrm>
            <a:off x="1764986" y="1793238"/>
            <a:ext cx="9631023" cy="1414233"/>
          </a:xfrm>
          <a:prstGeom prst="rect">
            <a:avLst/>
          </a:prstGeom>
        </p:spPr>
        <p:txBody>
          <a:bodyPr wrap="square" lIns="0" tIns="0" rIns="0" bIns="0" rtlCol="0" anchor="t">
            <a:spAutoFit/>
          </a:bodyPr>
          <a:lstStyle/>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食品安全法規</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：須符合英國食品安全標準，包括農藥殘留、微生物、重金屬等檢測</a:t>
            </a: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包裝與標示要求</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：須符合英國食品標示法規相關規範</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sym typeface="Arimo"/>
              </a:rPr>
              <a:t>，如英文標示營養成分、產地、有效期限等</a:t>
            </a: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通路與經銷認證</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：進入超市、量販或餐飲通路需通過經銷商驗證、品質審核及合約簽署</a:t>
            </a:r>
            <a:endPar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endParaRP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物流與運輸風險</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sym typeface="Arimo"/>
              </a:rPr>
              <a:t>：遠洋運輸成本高，且須確保運輸途中防潮、防霉、防損等品質條件</a:t>
            </a:r>
          </a:p>
        </p:txBody>
      </p:sp>
      <p:sp>
        <p:nvSpPr>
          <p:cNvPr id="8" name="矩形 7">
            <a:extLst>
              <a:ext uri="{FF2B5EF4-FFF2-40B4-BE49-F238E27FC236}">
                <a16:creationId xmlns:a16="http://schemas.microsoft.com/office/drawing/2014/main" id="{645BBB64-4E5D-E60E-CE40-1C163A04F46B}"/>
              </a:ext>
            </a:extLst>
          </p:cNvPr>
          <p:cNvSpPr/>
          <p:nvPr/>
        </p:nvSpPr>
        <p:spPr>
          <a:xfrm>
            <a:off x="1498632" y="3703580"/>
            <a:ext cx="10434939" cy="1423949"/>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9" name="文字方塊 8">
            <a:extLst>
              <a:ext uri="{FF2B5EF4-FFF2-40B4-BE49-F238E27FC236}">
                <a16:creationId xmlns:a16="http://schemas.microsoft.com/office/drawing/2014/main" id="{DE02C84F-9832-F11B-E774-0EDF3B4B54A2}"/>
              </a:ext>
            </a:extLst>
          </p:cNvPr>
          <p:cNvSpPr txBox="1"/>
          <p:nvPr/>
        </p:nvSpPr>
        <p:spPr>
          <a:xfrm>
            <a:off x="1163339" y="3819997"/>
            <a:ext cx="474453" cy="1323439"/>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政策與法規 </a:t>
            </a:r>
          </a:p>
        </p:txBody>
      </p:sp>
      <p:sp>
        <p:nvSpPr>
          <p:cNvPr id="10" name="矩形 9">
            <a:extLst>
              <a:ext uri="{FF2B5EF4-FFF2-40B4-BE49-F238E27FC236}">
                <a16:creationId xmlns:a16="http://schemas.microsoft.com/office/drawing/2014/main" id="{F1281E07-8072-B14D-38ED-1C4C9ABF4CB4}"/>
              </a:ext>
            </a:extLst>
          </p:cNvPr>
          <p:cNvSpPr/>
          <p:nvPr/>
        </p:nvSpPr>
        <p:spPr>
          <a:xfrm>
            <a:off x="1517604" y="5259853"/>
            <a:ext cx="10415968" cy="1200330"/>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14" name="文字方塊 13">
            <a:extLst>
              <a:ext uri="{FF2B5EF4-FFF2-40B4-BE49-F238E27FC236}">
                <a16:creationId xmlns:a16="http://schemas.microsoft.com/office/drawing/2014/main" id="{AB9DD86F-AEF0-6388-EFF0-1EBC5670A9EA}"/>
              </a:ext>
            </a:extLst>
          </p:cNvPr>
          <p:cNvSpPr txBox="1"/>
          <p:nvPr/>
        </p:nvSpPr>
        <p:spPr>
          <a:xfrm>
            <a:off x="1180609" y="5353840"/>
            <a:ext cx="500760" cy="1077218"/>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關稅制度 </a:t>
            </a:r>
          </a:p>
        </p:txBody>
      </p:sp>
      <p:sp>
        <p:nvSpPr>
          <p:cNvPr id="16" name="文字方塊 15">
            <a:extLst>
              <a:ext uri="{FF2B5EF4-FFF2-40B4-BE49-F238E27FC236}">
                <a16:creationId xmlns:a16="http://schemas.microsoft.com/office/drawing/2014/main" id="{66842609-6924-BF1E-EB11-C9CB07BF14F7}"/>
              </a:ext>
            </a:extLst>
          </p:cNvPr>
          <p:cNvSpPr txBox="1"/>
          <p:nvPr/>
        </p:nvSpPr>
        <p:spPr>
          <a:xfrm>
            <a:off x="1517604" y="3811630"/>
            <a:ext cx="11201878" cy="1308050"/>
          </a:xfrm>
          <a:prstGeom prst="rect">
            <a:avLst/>
          </a:prstGeom>
          <a:noFill/>
        </p:spPr>
        <p:txBody>
          <a:bodyPr wrap="square">
            <a:spAutoFit/>
          </a:bodyPr>
          <a:lstStyle/>
          <a:p>
            <a:pPr marL="304815" marR="0" lvl="0" indent="-304815" algn="l" defTabSz="60963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英國雖未大規模商業化種植稻米，但政策方向正漸趨於試驗、管制與貿易管理等</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a:p>
            <a:pPr marL="304815" marR="0" lvl="0" indent="-304815" algn="l" defTabSz="60963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植物檢疫法規</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Plant Health Order 2015</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需植檢證書與通報</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marR="0" lvl="0" indent="-304815" algn="l" defTabSz="60963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食品安全法</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Food Safety Act 1990</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確保農藥、重金屬等規範合格</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lvl="0" indent="-304815" defTabSz="609630">
              <a:spcBef>
                <a:spcPts val="600"/>
              </a:spcBef>
              <a:buFont typeface="Wingdings" panose="05000000000000000000" pitchFamily="2" charset="2"/>
              <a:buChar char="n"/>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食品標示法</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Food Information Regulations 2014</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須英文標示</a:t>
            </a:r>
            <a:endPar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18" name="矩形 17">
            <a:extLst>
              <a:ext uri="{FF2B5EF4-FFF2-40B4-BE49-F238E27FC236}">
                <a16:creationId xmlns:a16="http://schemas.microsoft.com/office/drawing/2014/main" id="{9DC69C38-E5ED-1C89-7FC0-6CFDF6B639E8}"/>
              </a:ext>
            </a:extLst>
          </p:cNvPr>
          <p:cNvSpPr/>
          <p:nvPr/>
        </p:nvSpPr>
        <p:spPr>
          <a:xfrm>
            <a:off x="1517604" y="5215256"/>
            <a:ext cx="10321839" cy="1363344"/>
          </a:xfrm>
          <a:prstGeom prst="rect">
            <a:avLst/>
          </a:prstGeom>
          <a:noFill/>
          <a:ln w="12700" cap="flat" cmpd="sng" algn="ctr">
            <a:noFill/>
            <a:prstDash val="solid"/>
            <a:miter lim="800000"/>
          </a:ln>
          <a:effectLst/>
        </p:spPr>
        <p:txBody>
          <a:bodyPr rtlCol="0" anchor="ctr"/>
          <a:lstStyle/>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英國關稅採 </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UK Global Tariff</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（若配額內通常為零／較低）。輸入前應以 </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HS </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編碼</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稻米</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HS </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編碼</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1006</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）查明適用稅率</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英國對特定稻米品項採關稅配額（</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TRQ</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）制度</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PMingLiU" panose="02020500000000000000" pitchFamily="18" charset="-120"/>
                <a:ea typeface="PMingLiU" panose="02020500000000000000" pitchFamily="18" charset="-120"/>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年度配額量、來源國與分配方式由英國環境、食品和鄉村事務部的執行機構</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Rural Payments Agency</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RPA</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）公告。配額量每年</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每次公告可能不同，須以公告為準</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21" name="Text 26">
            <a:extLst>
              <a:ext uri="{FF2B5EF4-FFF2-40B4-BE49-F238E27FC236}">
                <a16:creationId xmlns:a16="http://schemas.microsoft.com/office/drawing/2014/main" id="{E3AFAD82-C917-031F-6355-A3F58288894C}"/>
              </a:ext>
            </a:extLst>
          </p:cNvPr>
          <p:cNvSpPr/>
          <p:nvPr/>
        </p:nvSpPr>
        <p:spPr>
          <a:xfrm>
            <a:off x="1262964" y="6591329"/>
            <a:ext cx="4116063" cy="243417"/>
          </a:xfrm>
          <a:prstGeom prst="rect">
            <a:avLst/>
          </a:prstGeom>
          <a:noFill/>
          <a:ln/>
        </p:spPr>
        <p:txBody>
          <a:bodyPr wrap="square" lIns="0" tIns="0" rIns="0" bIns="0" rtlCol="0" anchor="t"/>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最新</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法規</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及關稅</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資訊</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以官方主管機關最新公告為主</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2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A7C9-7C05-0AD3-B981-E71D93AE094C}"/>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A588CA2A-2D28-8168-4C9C-4DD8AA693580}"/>
              </a:ext>
            </a:extLst>
          </p:cNvPr>
          <p:cNvSpPr/>
          <p:nvPr/>
        </p:nvSpPr>
        <p:spPr>
          <a:xfrm>
            <a:off x="4484121" y="4592847"/>
            <a:ext cx="7623962" cy="1740669"/>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7" name="投影片編號版面配置區 6">
            <a:extLst>
              <a:ext uri="{FF2B5EF4-FFF2-40B4-BE49-F238E27FC236}">
                <a16:creationId xmlns:a16="http://schemas.microsoft.com/office/drawing/2014/main" id="{8F9D7AA2-25D8-35B2-6BB3-80C51BBE6E71}"/>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文字方塊 3">
            <a:extLst>
              <a:ext uri="{FF2B5EF4-FFF2-40B4-BE49-F238E27FC236}">
                <a16:creationId xmlns:a16="http://schemas.microsoft.com/office/drawing/2014/main" id="{1EEF7BC6-131D-F4F2-6572-2B2FFE2A43CE}"/>
              </a:ext>
            </a:extLst>
          </p:cNvPr>
          <p:cNvSpPr txBox="1"/>
          <p:nvPr/>
        </p:nvSpPr>
        <p:spPr>
          <a:xfrm>
            <a:off x="4471305" y="4594514"/>
            <a:ext cx="7659330" cy="1740669"/>
          </a:xfrm>
          <a:prstGeom prst="rect">
            <a:avLst/>
          </a:prstGeom>
          <a:noFill/>
        </p:spPr>
        <p:txBody>
          <a:bodyPr wrap="square">
            <a:spAutoFit/>
          </a:bodyPr>
          <a:lstStyle/>
          <a:p>
            <a:pPr lvl="0" algn="just" defTabSz="914446">
              <a:lnSpc>
                <a:spcPts val="3100"/>
              </a:lnSpc>
              <a:spcBef>
                <a:spcPts val="400"/>
              </a:spcBef>
              <a:spcAft>
                <a:spcPts val="400"/>
              </a:spcAft>
              <a:defRPr/>
            </a:pP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稻米進出口情形</a:t>
            </a:r>
            <a:r>
              <a:rPr kumimoji="0" lang="zh-TW" altLang="en-US" sz="1867" b="1" i="0" u="none" strike="noStrike" kern="1200" cap="none" spc="0" normalizeH="0" baseline="0" noProof="0" dirty="0">
                <a:ln>
                  <a:noFill/>
                </a:ln>
                <a:solidFill>
                  <a:srgbClr val="1C2E50"/>
                </a:solidFill>
                <a:effectLst/>
                <a:uLnTx/>
                <a:uFillTx/>
                <a:latin typeface="PMingLiU" panose="02020500000000000000" pitchFamily="18" charset="-120"/>
                <a:ea typeface="PMingLiU" panose="02020500000000000000" pitchFamily="18" charset="-120"/>
                <a:cs typeface="Arial"/>
              </a:rPr>
              <a:t>：</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年上半年德國稻米進口量相較</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2024</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年上半年增加</a:t>
            </a:r>
            <a:r>
              <a:rPr lang="en-US" altLang="zh-TW" sz="1867" dirty="0">
                <a:solidFill>
                  <a:srgbClr val="1C2E50"/>
                </a:solidFill>
                <a:latin typeface="微軟正黑體" panose="020B0604030504040204" pitchFamily="34" charset="-120"/>
                <a:ea typeface="微軟正黑體" panose="020B0604030504040204" pitchFamily="34" charset="-120"/>
                <a:cs typeface="Arial"/>
              </a:rPr>
              <a:t>14.77%</a:t>
            </a:r>
            <a:r>
              <a:rPr lang="zh-TW" altLang="en-US" sz="1867" dirty="0">
                <a:solidFill>
                  <a:srgbClr val="1C2E50"/>
                </a:solidFill>
                <a:latin typeface="微軟正黑體" panose="020B0604030504040204" pitchFamily="34" charset="-120"/>
                <a:ea typeface="微軟正黑體" panose="020B0604030504040204" pitchFamily="34" charset="-120"/>
                <a:cs typeface="Arial"/>
              </a:rPr>
              <a:t>；</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年第二季相較第一季雖小幅減少</a:t>
            </a:r>
            <a:r>
              <a:rPr lang="en-US" altLang="zh-TW" sz="1867" dirty="0">
                <a:solidFill>
                  <a:srgbClr val="1C2E50"/>
                </a:solidFill>
                <a:latin typeface="微軟正黑體" panose="020B0604030504040204" pitchFamily="34" charset="-120"/>
                <a:ea typeface="微軟正黑體" panose="020B0604030504040204" pitchFamily="34" charset="-120"/>
                <a:cs typeface="Arial"/>
              </a:rPr>
              <a:t>9.37%</a:t>
            </a:r>
            <a:r>
              <a:rPr lang="zh-TW" altLang="en-US" sz="1867" dirty="0">
                <a:solidFill>
                  <a:srgbClr val="1C2E50"/>
                </a:solidFill>
                <a:latin typeface="微軟正黑體" panose="020B0604030504040204" pitchFamily="34" charset="-120"/>
                <a:ea typeface="微軟正黑體" panose="020B0604030504040204" pitchFamily="34" charset="-120"/>
                <a:cs typeface="Arial"/>
              </a:rPr>
              <a:t>，整體</a:t>
            </a:r>
            <a:r>
              <a:rPr lang="zh-TW" altLang="en-US" sz="1867" b="1" dirty="0">
                <a:solidFill>
                  <a:srgbClr val="1C2E50"/>
                </a:solidFill>
                <a:latin typeface="微軟正黑體" panose="020B0604030504040204" pitchFamily="34" charset="-120"/>
                <a:ea typeface="微軟正黑體" panose="020B0604030504040204" pitchFamily="34" charset="-120"/>
                <a:cs typeface="Arial"/>
              </a:rPr>
              <a:t>進口量仍呈上升趨勢</a:t>
            </a:r>
            <a:endPar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0" marR="0" lvl="0" indent="0" algn="just" defTabSz="914446" rtl="0" eaLnBrk="1" fontAlgn="auto" latinLnBrk="0" hangingPunct="1">
              <a:lnSpc>
                <a:spcPts val="3100"/>
              </a:lnSpc>
              <a:spcBef>
                <a:spcPts val="400"/>
              </a:spcBef>
              <a:spcAft>
                <a:spcPts val="400"/>
              </a:spcAft>
              <a:buClrTx/>
              <a:buSzTx/>
              <a:buFontTx/>
              <a:buNone/>
              <a:tabLst/>
              <a:defRPr/>
            </a:pP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a:t>
            </a: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平均年進口量約佔總需求量的</a:t>
            </a: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80.46%)</a:t>
            </a:r>
          </a:p>
        </p:txBody>
      </p:sp>
      <p:sp>
        <p:nvSpPr>
          <p:cNvPr id="5" name="TextBox 19">
            <a:extLst>
              <a:ext uri="{FF2B5EF4-FFF2-40B4-BE49-F238E27FC236}">
                <a16:creationId xmlns:a16="http://schemas.microsoft.com/office/drawing/2014/main" id="{52FC4873-D6D3-3AA7-1109-7101D0F46CEF}"/>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陸、德國市場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8" name="文字方塊 7">
            <a:extLst>
              <a:ext uri="{FF2B5EF4-FFF2-40B4-BE49-F238E27FC236}">
                <a16:creationId xmlns:a16="http://schemas.microsoft.com/office/drawing/2014/main" id="{913F894A-DCD3-7F7E-7653-8263C7EC0BAC}"/>
              </a:ext>
            </a:extLst>
          </p:cNvPr>
          <p:cNvSpPr txBox="1"/>
          <p:nvPr/>
        </p:nvSpPr>
        <p:spPr>
          <a:xfrm>
            <a:off x="61365" y="1716711"/>
            <a:ext cx="4334335" cy="4125938"/>
          </a:xfrm>
          <a:prstGeom prst="rect">
            <a:avLst/>
          </a:prstGeom>
          <a:noFill/>
        </p:spPr>
        <p:txBody>
          <a:bodyPr wrap="square">
            <a:spAutoFit/>
          </a:bodyPr>
          <a:lstStyle/>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德國稻米生產有限並集中於特定區域，主要是以進口稻米滿足國內市場需求，近年消費量穩定介於</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55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60</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萬公噸之間。稻米市場價格主要受全球稻米供需及國際價格波動影響，穩定增長的消費潛力為進口業者提供商機</a:t>
            </a: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人均米消費量由</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2019</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7.23</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公斤，提高至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2022</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7.77</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公斤，主要為飲食多樣化、國際化以及亞洲料理漸普及所帶動</a:t>
            </a: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sp>
        <p:nvSpPr>
          <p:cNvPr id="11" name="矩形 10">
            <a:extLst>
              <a:ext uri="{FF2B5EF4-FFF2-40B4-BE49-F238E27FC236}">
                <a16:creationId xmlns:a16="http://schemas.microsoft.com/office/drawing/2014/main" id="{788A46D5-2FD5-FD94-8E9E-CEF65233602D}"/>
              </a:ext>
            </a:extLst>
          </p:cNvPr>
          <p:cNvSpPr/>
          <p:nvPr/>
        </p:nvSpPr>
        <p:spPr>
          <a:xfrm>
            <a:off x="648968" y="941024"/>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一</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供需情形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3" name="文字方塊 2">
            <a:extLst>
              <a:ext uri="{FF2B5EF4-FFF2-40B4-BE49-F238E27FC236}">
                <a16:creationId xmlns:a16="http://schemas.microsoft.com/office/drawing/2014/main" id="{62CD4450-5D0C-6D58-EA47-A4C501631C2C}"/>
              </a:ext>
            </a:extLst>
          </p:cNvPr>
          <p:cNvSpPr txBox="1"/>
          <p:nvPr/>
        </p:nvSpPr>
        <p:spPr>
          <a:xfrm>
            <a:off x="3948774" y="435741"/>
            <a:ext cx="7860616"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zh-TW" altLang="en-US" sz="2133" b="1" dirty="0">
                <a:solidFill>
                  <a:srgbClr val="1C2E50"/>
                </a:solidFill>
                <a:latin typeface="微軟正黑體" panose="020B0604030504040204" pitchFamily="34" charset="-120"/>
                <a:ea typeface="微軟正黑體" panose="020B0604030504040204" pitchFamily="34" charset="-120"/>
                <a:cs typeface="Arial"/>
              </a:rPr>
              <a:t>以品質與安全為首要考量，對有機認證、公平貿易等高度重視</a:t>
            </a:r>
            <a:endParaRPr lang="en-US" altLang="zh-TW" sz="2133" b="1" dirty="0">
              <a:solidFill>
                <a:srgbClr val="1C2E50"/>
              </a:solidFill>
              <a:latin typeface="微軟正黑體" panose="020B0604030504040204" pitchFamily="34" charset="-120"/>
              <a:ea typeface="微軟正黑體" panose="020B0604030504040204" pitchFamily="34" charset="-120"/>
              <a:cs typeface="Arial"/>
            </a:endParaRPr>
          </a:p>
        </p:txBody>
      </p:sp>
      <p:pic>
        <p:nvPicPr>
          <p:cNvPr id="6" name="圖片 5">
            <a:extLst>
              <a:ext uri="{FF2B5EF4-FFF2-40B4-BE49-F238E27FC236}">
                <a16:creationId xmlns:a16="http://schemas.microsoft.com/office/drawing/2014/main" id="{1E7AD35E-066C-4F47-ADF8-978115AD10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7499" y="1494140"/>
            <a:ext cx="7171891" cy="2830711"/>
          </a:xfrm>
          <a:prstGeom prst="rect">
            <a:avLst/>
          </a:prstGeom>
          <a:noFill/>
        </p:spPr>
      </p:pic>
      <p:sp>
        <p:nvSpPr>
          <p:cNvPr id="10" name="語音泡泡: 圓角矩形 9">
            <a:extLst>
              <a:ext uri="{FF2B5EF4-FFF2-40B4-BE49-F238E27FC236}">
                <a16:creationId xmlns:a16="http://schemas.microsoft.com/office/drawing/2014/main" id="{20A365AF-9A37-D598-B6C8-879B45D5FB45}"/>
              </a:ext>
            </a:extLst>
          </p:cNvPr>
          <p:cNvSpPr/>
          <p:nvPr/>
        </p:nvSpPr>
        <p:spPr>
          <a:xfrm>
            <a:off x="9297827" y="795547"/>
            <a:ext cx="2307700" cy="729297"/>
          </a:xfrm>
          <a:prstGeom prst="wedgeRoundRectCallout">
            <a:avLst>
              <a:gd name="adj1" fmla="val -12634"/>
              <a:gd name="adj2" fmla="val 90414"/>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2025</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月的進口量相較近期各月為高，可能預期米價上漲或成本上升，因此業者增加備貨以供應市場需求</a:t>
            </a:r>
          </a:p>
        </p:txBody>
      </p:sp>
    </p:spTree>
    <p:extLst>
      <p:ext uri="{BB962C8B-B14F-4D97-AF65-F5344CB8AC3E}">
        <p14:creationId xmlns:p14="http://schemas.microsoft.com/office/powerpoint/2010/main" val="417738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3AF9-8D86-4959-6D04-CD7776ED0A7C}"/>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060AEDCC-593B-CEE6-940A-2C24CD2131BF}"/>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EBA0E529-6C26-11FE-CF4B-00613F6BE7B3}"/>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陸、德國市場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2" name="矩形 1">
            <a:extLst>
              <a:ext uri="{FF2B5EF4-FFF2-40B4-BE49-F238E27FC236}">
                <a16:creationId xmlns:a16="http://schemas.microsoft.com/office/drawing/2014/main" id="{2AD9362C-E068-A268-EAB6-B8BAC381A000}"/>
              </a:ext>
            </a:extLst>
          </p:cNvPr>
          <p:cNvSpPr/>
          <p:nvPr/>
        </p:nvSpPr>
        <p:spPr>
          <a:xfrm>
            <a:off x="648968" y="992440"/>
            <a:ext cx="3023500"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二</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進口來源</a:t>
            </a:r>
            <a:r>
              <a:rPr kumimoji="0" lang="en-US" altLang="zh-TW" sz="2000" b="1" i="0" u="none" strike="noStrike" kern="0" cap="none" spc="0" normalizeH="0" baseline="0" noProof="0" dirty="0">
                <a:ln>
                  <a:noFill/>
                </a:ln>
                <a:solidFill>
                  <a:srgbClr val="7030A0"/>
                </a:solidFill>
                <a:effectLst/>
                <a:uLnTx/>
                <a:uFillTx/>
                <a:latin typeface="Arial"/>
                <a:ea typeface="微软雅黑"/>
                <a:cs typeface="+mn-ea"/>
              </a:rPr>
              <a:t>&amp;</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競爭情形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13" name="Google Shape;174;p14">
            <a:extLst>
              <a:ext uri="{FF2B5EF4-FFF2-40B4-BE49-F238E27FC236}">
                <a16:creationId xmlns:a16="http://schemas.microsoft.com/office/drawing/2014/main" id="{B344FEC5-1DC0-53AA-88C4-565EB1A9A526}"/>
              </a:ext>
            </a:extLst>
          </p:cNvPr>
          <p:cNvSpPr txBox="1"/>
          <p:nvPr/>
        </p:nvSpPr>
        <p:spPr>
          <a:xfrm>
            <a:off x="6906342" y="2195734"/>
            <a:ext cx="2182400" cy="398800"/>
          </a:xfrm>
          <a:prstGeom prst="rect">
            <a:avLst/>
          </a:prstGeom>
          <a:no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競爭情形</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5" name="Google Shape;175;p14">
            <a:extLst>
              <a:ext uri="{FF2B5EF4-FFF2-40B4-BE49-F238E27FC236}">
                <a16:creationId xmlns:a16="http://schemas.microsoft.com/office/drawing/2014/main" id="{BAC390F9-D817-99A0-73FF-1C8AB442D7F3}"/>
              </a:ext>
            </a:extLst>
          </p:cNvPr>
          <p:cNvSpPr txBox="1"/>
          <p:nvPr/>
        </p:nvSpPr>
        <p:spPr>
          <a:xfrm>
            <a:off x="6179878" y="2814378"/>
            <a:ext cx="5707355" cy="3253913"/>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義大利是歐洲主要短粒米和壽司米供應國， 品質穩定且具有地理標誌認證，主要供應零售超市和高端餐飲市場，形成強勢競爭地位</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印度與巴基斯坦提供長粒米及香米（如巴斯瑪蒂米），價格較義大利米低，主要服務中低價位市場及餐飲業，具價格競爭優勢</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400"/>
              </a:spcBef>
              <a:spcAft>
                <a:spcPts val="4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荷蘭與比利時則以再出口為主，供應歐盟內 其他市場的短粒及長粒米</a:t>
            </a:r>
          </a:p>
        </p:txBody>
      </p:sp>
      <p:sp>
        <p:nvSpPr>
          <p:cNvPr id="16" name="Google Shape;177;p14">
            <a:extLst>
              <a:ext uri="{FF2B5EF4-FFF2-40B4-BE49-F238E27FC236}">
                <a16:creationId xmlns:a16="http://schemas.microsoft.com/office/drawing/2014/main" id="{8A44555E-A644-E4FF-3DC6-674A02386FFB}"/>
              </a:ext>
            </a:extLst>
          </p:cNvPr>
          <p:cNvSpPr txBox="1"/>
          <p:nvPr/>
        </p:nvSpPr>
        <p:spPr>
          <a:xfrm>
            <a:off x="457200" y="1909932"/>
            <a:ext cx="183571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進口來源</a:t>
            </a:r>
            <a:endParaRPr kumimoji="0" sz="28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21" name="Freeform 2">
            <a:extLst>
              <a:ext uri="{FF2B5EF4-FFF2-40B4-BE49-F238E27FC236}">
                <a16:creationId xmlns:a16="http://schemas.microsoft.com/office/drawing/2014/main" id="{340491A5-CA0B-3AB4-1E70-E5435A26F9DF}"/>
              </a:ext>
            </a:extLst>
          </p:cNvPr>
          <p:cNvSpPr/>
          <p:nvPr/>
        </p:nvSpPr>
        <p:spPr>
          <a:xfrm>
            <a:off x="9775992" y="137583"/>
            <a:ext cx="2111241" cy="205815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6" name="Google Shape;178;p14">
            <a:extLst>
              <a:ext uri="{FF2B5EF4-FFF2-40B4-BE49-F238E27FC236}">
                <a16:creationId xmlns:a16="http://schemas.microsoft.com/office/drawing/2014/main" id="{EA253FAE-F07E-5C42-A673-6C601C789E33}"/>
              </a:ext>
            </a:extLst>
          </p:cNvPr>
          <p:cNvSpPr txBox="1"/>
          <p:nvPr/>
        </p:nvSpPr>
        <p:spPr>
          <a:xfrm>
            <a:off x="457200" y="2308272"/>
            <a:ext cx="5707355" cy="710400"/>
          </a:xfrm>
          <a:prstGeom prst="rect">
            <a:avLst/>
          </a:prstGeom>
          <a:noFill/>
          <a:ln>
            <a:noFill/>
          </a:ln>
        </p:spPr>
        <p:txBody>
          <a:bodyPr spcFirstLastPara="1" wrap="square" lIns="121900" tIns="121900" rIns="121900" bIns="121900" anchor="t" anchorCtr="0">
            <a:noAutofit/>
          </a:bodyPr>
          <a:lstStyle>
            <a:defPPr>
              <a:defRPr lang="en-US"/>
            </a:defPPr>
            <a:lvl1pPr defTabSz="1828800">
              <a:buClr>
                <a:srgbClr val="000000"/>
              </a:buClr>
              <a:defRPr sz="2000"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主要為義大利、荷蘭、比利時、印度等</a:t>
            </a: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2023</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年進口占比為義大利</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(32%)</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、荷蘭</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(14%)</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、比利時</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(14%)</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、印度</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(10%)</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、日本</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(0.25%)</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臺灣</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(0.01%)</a:t>
            </a:r>
          </a:p>
          <a:p>
            <a:pPr marL="342900" marR="0" lvl="0" indent="-342900" algn="l"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Fira Sans"/>
            </a:endParaRPr>
          </a:p>
        </p:txBody>
      </p:sp>
      <p:sp>
        <p:nvSpPr>
          <p:cNvPr id="8" name="Google Shape;226;p14">
            <a:extLst>
              <a:ext uri="{FF2B5EF4-FFF2-40B4-BE49-F238E27FC236}">
                <a16:creationId xmlns:a16="http://schemas.microsoft.com/office/drawing/2014/main" id="{C153C9AB-C8BB-1FF8-7133-F504014734D0}"/>
              </a:ext>
            </a:extLst>
          </p:cNvPr>
          <p:cNvSpPr/>
          <p:nvPr/>
        </p:nvSpPr>
        <p:spPr>
          <a:xfrm>
            <a:off x="-440124" y="2998301"/>
            <a:ext cx="672587" cy="36"/>
          </a:xfrm>
          <a:custGeom>
            <a:avLst/>
            <a:gdLst/>
            <a:ahLst/>
            <a:cxnLst/>
            <a:rect l="l" t="t" r="r" b="b"/>
            <a:pathLst>
              <a:path w="18939" h="1" fill="none" extrusionOk="0">
                <a:moveTo>
                  <a:pt x="18939" y="0"/>
                </a:moveTo>
                <a:lnTo>
                  <a:pt x="1" y="0"/>
                </a:lnTo>
              </a:path>
            </a:pathLst>
          </a:custGeom>
          <a:noFill/>
          <a:ln w="7925" cap="flat" cmpd="sng">
            <a:solidFill>
              <a:schemeClr val="tx1">
                <a:lumMod val="50000"/>
                <a:lumOff val="50000"/>
              </a:schemeClr>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 name="圖片 3">
            <a:extLst>
              <a:ext uri="{FF2B5EF4-FFF2-40B4-BE49-F238E27FC236}">
                <a16:creationId xmlns:a16="http://schemas.microsoft.com/office/drawing/2014/main" id="{1EABD44F-D358-0F23-8D07-7126A714FAA8}"/>
              </a:ext>
            </a:extLst>
          </p:cNvPr>
          <p:cNvPicPr>
            <a:picLocks noChangeAspect="1"/>
          </p:cNvPicPr>
          <p:nvPr/>
        </p:nvPicPr>
        <p:blipFill>
          <a:blip r:embed="rId5"/>
          <a:stretch>
            <a:fillRect/>
          </a:stretch>
        </p:blipFill>
        <p:spPr>
          <a:xfrm>
            <a:off x="791473" y="3704360"/>
            <a:ext cx="4898127" cy="2894348"/>
          </a:xfrm>
          <a:prstGeom prst="rect">
            <a:avLst/>
          </a:prstGeom>
        </p:spPr>
      </p:pic>
    </p:spTree>
    <p:extLst>
      <p:ext uri="{BB962C8B-B14F-4D97-AF65-F5344CB8AC3E}">
        <p14:creationId xmlns:p14="http://schemas.microsoft.com/office/powerpoint/2010/main" val="297252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2809-AC1B-5078-517F-61A8CC30F86D}"/>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D3BF760A-6FE5-A4DD-9C14-EA4014E407EA}"/>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ACA6C562-74C8-18E1-AF1D-E7147CAF61D2}"/>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陸、德國市場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11" name="Google Shape;175;p14">
            <a:extLst>
              <a:ext uri="{FF2B5EF4-FFF2-40B4-BE49-F238E27FC236}">
                <a16:creationId xmlns:a16="http://schemas.microsoft.com/office/drawing/2014/main" id="{1F2A1F2C-0D4D-35CA-A60B-65D7D3FE09FC}"/>
              </a:ext>
            </a:extLst>
          </p:cNvPr>
          <p:cNvSpPr txBox="1"/>
          <p:nvPr/>
        </p:nvSpPr>
        <p:spPr>
          <a:xfrm>
            <a:off x="457133" y="4997100"/>
            <a:ext cx="9354131" cy="1108528"/>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德國消費者對稻米的偏好呈現多元化趨勢，如亞洲料理、健康飲食、素食潮流，以及即時米飯與微波飯等便利品項</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亞洲料理普及使壽司、泰式炒飯及咖哩飯成為日常選擇，使長粒米和茉莉香米需求增加</a:t>
            </a: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endPar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3" name="矩形 2">
            <a:extLst>
              <a:ext uri="{FF2B5EF4-FFF2-40B4-BE49-F238E27FC236}">
                <a16:creationId xmlns:a16="http://schemas.microsoft.com/office/drawing/2014/main" id="{AD378488-9B85-569B-238D-AAE3C0DAE3C2}"/>
              </a:ext>
            </a:extLst>
          </p:cNvPr>
          <p:cNvSpPr/>
          <p:nvPr/>
        </p:nvSpPr>
        <p:spPr>
          <a:xfrm>
            <a:off x="638464" y="1006799"/>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三</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消費偏好</a:t>
            </a:r>
            <a:endParaRPr kumimoji="0" lang="en-US" altLang="zh-TW" sz="2000" b="1" i="0" u="none" strike="noStrike" kern="0" cap="none" spc="0" normalizeH="0" baseline="0" noProof="0" dirty="0">
              <a:ln>
                <a:noFill/>
              </a:ln>
              <a:solidFill>
                <a:srgbClr val="7030A0"/>
              </a:solidFill>
              <a:effectLst/>
              <a:uLnTx/>
              <a:uFillTx/>
              <a:latin typeface="Arial"/>
              <a:ea typeface="微软雅黑"/>
              <a:cs typeface="+mn-ea"/>
            </a:endParaRPr>
          </a:p>
        </p:txBody>
      </p:sp>
      <p:pic>
        <p:nvPicPr>
          <p:cNvPr id="4" name="圖片 3">
            <a:extLst>
              <a:ext uri="{FF2B5EF4-FFF2-40B4-BE49-F238E27FC236}">
                <a16:creationId xmlns:a16="http://schemas.microsoft.com/office/drawing/2014/main" id="{A2249E38-428F-64E1-3248-CA352EDD0C5E}"/>
              </a:ext>
            </a:extLst>
          </p:cNvPr>
          <p:cNvPicPr>
            <a:picLocks noChangeAspect="1"/>
          </p:cNvPicPr>
          <p:nvPr/>
        </p:nvPicPr>
        <p:blipFill>
          <a:blip r:embed="rId3"/>
          <a:stretch>
            <a:fillRect/>
          </a:stretch>
        </p:blipFill>
        <p:spPr>
          <a:xfrm>
            <a:off x="10095731" y="4737314"/>
            <a:ext cx="1479239" cy="1953422"/>
          </a:xfrm>
          <a:prstGeom prst="rect">
            <a:avLst/>
          </a:prstGeom>
        </p:spPr>
      </p:pic>
      <p:sp>
        <p:nvSpPr>
          <p:cNvPr id="8" name="Google Shape;177;p14">
            <a:extLst>
              <a:ext uri="{FF2B5EF4-FFF2-40B4-BE49-F238E27FC236}">
                <a16:creationId xmlns:a16="http://schemas.microsoft.com/office/drawing/2014/main" id="{1EB21337-3DD8-F2DE-BCE5-65DFE3A069A5}"/>
              </a:ext>
            </a:extLst>
          </p:cNvPr>
          <p:cNvSpPr txBox="1"/>
          <p:nvPr/>
        </p:nvSpPr>
        <p:spPr>
          <a:xfrm>
            <a:off x="457133" y="1659144"/>
            <a:ext cx="1409688"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米價觀察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18" name="Google Shape;175;p14">
            <a:extLst>
              <a:ext uri="{FF2B5EF4-FFF2-40B4-BE49-F238E27FC236}">
                <a16:creationId xmlns:a16="http://schemas.microsoft.com/office/drawing/2014/main" id="{63828CC3-0AB5-05BC-C937-84E7AD82E29D}"/>
              </a:ext>
            </a:extLst>
          </p:cNvPr>
          <p:cNvSpPr txBox="1"/>
          <p:nvPr/>
        </p:nvSpPr>
        <p:spPr>
          <a:xfrm>
            <a:off x="228599" y="2102458"/>
            <a:ext cx="3737461" cy="2634856"/>
          </a:xfrm>
          <a:prstGeom prst="rect">
            <a:avLst/>
          </a:prstGeom>
          <a:noFill/>
          <a:ln>
            <a:noFill/>
          </a:ln>
        </p:spPr>
        <p:txBody>
          <a:bodyPr spcFirstLastPara="1" wrap="square" lIns="121900" tIns="121900" rIns="121900" bIns="121900" anchor="t" anchorCtr="0">
            <a:noAutofit/>
          </a:bodyPr>
          <a:lstStyle/>
          <a:p>
            <a:pPr lvl="0" defTabSz="1219261">
              <a:lnSpc>
                <a:spcPts val="2700"/>
              </a:lnSpc>
              <a:spcBef>
                <a:spcPts val="600"/>
              </a:spcBef>
              <a:spcAft>
                <a:spcPts val="600"/>
              </a:spcAft>
              <a:buClr>
                <a:srgbClr val="000000"/>
              </a:buClr>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米價在</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2020</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年至</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2025</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年間持續上漲。報告指出</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2025</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公斤長米零售價約</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1.67</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至</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2.15</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歐元間；高端香</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米與有機米每</a:t>
            </a:r>
            <a:r>
              <a:rPr lang="en-US"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500</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克約</a:t>
            </a:r>
            <a:r>
              <a:rPr lang="en-US"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4</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至</a:t>
            </a:r>
            <a:r>
              <a:rPr lang="en-US"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6</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歐元間</a:t>
            </a:r>
            <a:r>
              <a:rPr lang="en-US" altLang="zh-TW"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rPr>
              <a:t>(</a:t>
            </a:r>
            <a:r>
              <a:rPr lang="zh-TW" altLang="zh-TW"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官方</a:t>
            </a:r>
            <a:r>
              <a:rPr lang="zh-TW" altLang="en-US"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查</a:t>
            </a:r>
            <a:r>
              <a:rPr lang="zh-TW" altLang="zh-TW"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無</a:t>
            </a:r>
            <a:r>
              <a:rPr lang="zh-TW" altLang="en-US"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月</a:t>
            </a:r>
            <a:r>
              <a:rPr lang="zh-TW" altLang="zh-TW"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資料統計</a:t>
            </a:r>
            <a:r>
              <a:rPr lang="zh-TW" altLang="en-US"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，參考自市調報告及</a:t>
            </a:r>
            <a:r>
              <a:rPr lang="zh-TW" altLang="zh-TW"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德國聯邦統計局</a:t>
            </a:r>
            <a:r>
              <a:rPr lang="zh-TW" altLang="en-US"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報告</a:t>
            </a:r>
            <a:r>
              <a:rPr lang="en-US" altLang="zh-TW"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19" name="Google Shape;177;p14">
            <a:extLst>
              <a:ext uri="{FF2B5EF4-FFF2-40B4-BE49-F238E27FC236}">
                <a16:creationId xmlns:a16="http://schemas.microsoft.com/office/drawing/2014/main" id="{37CC6759-29CD-50CF-1C24-C65F68C5E8CA}"/>
              </a:ext>
            </a:extLst>
          </p:cNvPr>
          <p:cNvSpPr txBox="1"/>
          <p:nvPr/>
        </p:nvSpPr>
        <p:spPr>
          <a:xfrm>
            <a:off x="457133" y="4598300"/>
            <a:ext cx="192584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kumimoji="0" lang="zh-TW" altLang="en-US"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rPr>
              <a:t>消費行為觀察</a:t>
            </a:r>
            <a:endParaRPr kumimoji="0" sz="2000"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sym typeface="Fira Sans Medium"/>
            </a:endParaRPr>
          </a:p>
        </p:txBody>
      </p:sp>
      <p:sp>
        <p:nvSpPr>
          <p:cNvPr id="6" name="文字方塊 5">
            <a:extLst>
              <a:ext uri="{FF2B5EF4-FFF2-40B4-BE49-F238E27FC236}">
                <a16:creationId xmlns:a16="http://schemas.microsoft.com/office/drawing/2014/main" id="{C9D076B7-CEA0-29A2-08E0-8027D0CBB82E}"/>
              </a:ext>
            </a:extLst>
          </p:cNvPr>
          <p:cNvSpPr txBox="1"/>
          <p:nvPr/>
        </p:nvSpPr>
        <p:spPr>
          <a:xfrm>
            <a:off x="3966062" y="3813357"/>
            <a:ext cx="7878608" cy="1006686"/>
          </a:xfrm>
          <a:prstGeom prst="rect">
            <a:avLst/>
          </a:prstGeom>
          <a:noFill/>
        </p:spPr>
        <p:txBody>
          <a:bodyPr wrap="square">
            <a:spAutoFit/>
          </a:bodyPr>
          <a:lstStyle/>
          <a:p>
            <a:pPr marL="0" marR="0" lvl="0" indent="0" algn="just" defTabSz="457200" rtl="0" eaLnBrk="1" fontAlgn="auto" latinLnBrk="0" hangingPunct="1">
              <a:lnSpc>
                <a:spcPts val="2200"/>
              </a:lnSpc>
              <a:spcBef>
                <a:spcPts val="0"/>
              </a:spcBef>
              <a:spcAft>
                <a:spcPts val="800"/>
              </a:spcAft>
              <a:buClrTx/>
              <a:buSzTx/>
              <a:buFontTx/>
              <a:buNone/>
              <a:tabLst/>
              <a:defRPr/>
            </a:pPr>
            <a:r>
              <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資料來源：</a:t>
            </a:r>
            <a:r>
              <a:rPr kumimoji="0" lang="zh-TW" altLang="en-US"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德國聯邦統計局（</a:t>
            </a:r>
            <a:r>
              <a:rPr kumimoji="0" lang="en-US" altLang="zh-TW" sz="1200" b="0" i="0" u="none" strike="noStrike" kern="1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Destatis</a:t>
            </a:r>
            <a:r>
              <a:rPr kumimoji="0" lang="zh-TW" altLang="en-US"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、本研究彙整</a:t>
            </a:r>
            <a:r>
              <a:rPr kumimoji="0" lang="zh-TW" altLang="en-US" sz="1200" b="0" i="0" u="none" strike="noStrike" kern="1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、製圖</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457200" rtl="0" eaLnBrk="1" fontAlgn="auto" latinLnBrk="0" hangingPunct="1">
              <a:lnSpc>
                <a:spcPts val="2200"/>
              </a:lnSpc>
              <a:spcBef>
                <a:spcPts val="0"/>
              </a:spcBef>
              <a:spcAft>
                <a:spcPts val="800"/>
              </a:spcAft>
              <a:buClrTx/>
              <a:buSzTx/>
              <a:buFontTx/>
              <a:buNone/>
              <a:tabLst/>
              <a:defRPr/>
            </a:pPr>
            <a:r>
              <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註</a:t>
            </a:r>
            <a:r>
              <a:rPr kumimoji="0" lang="en-US"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官方資料庫（</a:t>
            </a:r>
            <a:r>
              <a:rPr kumimoji="0" lang="en-US" altLang="zh-TW" sz="1200" b="0" i="0" u="none" strike="noStrike" kern="1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Destatis</a:t>
            </a:r>
            <a:r>
              <a:rPr kumimoji="0" lang="en-US"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 Eurostat / EU </a:t>
            </a:r>
            <a:r>
              <a:rPr kumimoji="0" lang="en-US" altLang="zh-TW" sz="1200" b="0" i="0" u="none" strike="noStrike" kern="1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agri</a:t>
            </a:r>
            <a:r>
              <a:rPr kumimoji="0" lang="en-US"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portals</a:t>
            </a:r>
            <a:r>
              <a:rPr kumimoji="0" lang="zh-TW" altLang="en-US"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）並無德國稻米零售價格的月度資料統計。因此，以德國 </a:t>
            </a:r>
            <a:r>
              <a:rPr kumimoji="0" lang="en-US"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年至</a:t>
            </a:r>
            <a:r>
              <a:rPr kumimoji="0" lang="en-US"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2024</a:t>
            </a:r>
            <a:r>
              <a:rPr kumimoji="0" lang="zh-TW" altLang="en-US"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年的稻米消費者物價指數（</a:t>
            </a:r>
            <a:r>
              <a:rPr kumimoji="0" lang="en-US"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CPI</a:t>
            </a:r>
            <a:r>
              <a:rPr kumimoji="0" lang="zh-TW" altLang="en-US"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）數據，觀察其稻米價格的變化趨勢。</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 name="圖表 1">
            <a:extLst>
              <a:ext uri="{FF2B5EF4-FFF2-40B4-BE49-F238E27FC236}">
                <a16:creationId xmlns:a16="http://schemas.microsoft.com/office/drawing/2014/main" id="{9F14B244-FDC6-45CF-82F2-3197B51062FB}"/>
              </a:ext>
            </a:extLst>
          </p:cNvPr>
          <p:cNvGraphicFramePr>
            <a:graphicFrameLocks/>
          </p:cNvGraphicFramePr>
          <p:nvPr>
            <p:extLst>
              <p:ext uri="{D42A27DB-BD31-4B8C-83A1-F6EECF244321}">
                <p14:modId xmlns:p14="http://schemas.microsoft.com/office/powerpoint/2010/main" val="3967448128"/>
              </p:ext>
            </p:extLst>
          </p:nvPr>
        </p:nvGraphicFramePr>
        <p:xfrm>
          <a:off x="3966061" y="910281"/>
          <a:ext cx="8141147" cy="2826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50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B1F92-1703-E197-16B9-2B93AF8F154D}"/>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44EEC4C0-EC33-A5A8-188A-5FF3C13ED666}"/>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24</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19D4A9DA-81B2-15E7-36C2-CEF352102D6F}"/>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陸、德國市場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lang="en-US" altLang="zh-TW" sz="1600" b="1" dirty="0">
                <a:solidFill>
                  <a:prstClr val="black"/>
                </a:solidFill>
                <a:latin typeface="Microsoft YaHei" panose="020B0503020204020204" pitchFamily="34" charset="-122"/>
                <a:ea typeface="Microsoft YaHei" panose="020B0503020204020204" pitchFamily="34" charset="-122"/>
              </a:rPr>
              <a:t>4</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3" name="Freeform 24">
            <a:extLst>
              <a:ext uri="{FF2B5EF4-FFF2-40B4-BE49-F238E27FC236}">
                <a16:creationId xmlns:a16="http://schemas.microsoft.com/office/drawing/2014/main" id="{0F7D25FE-2D29-9F19-4121-B4550403C89F}"/>
              </a:ext>
            </a:extLst>
          </p:cNvPr>
          <p:cNvSpPr/>
          <p:nvPr/>
        </p:nvSpPr>
        <p:spPr>
          <a:xfrm>
            <a:off x="95913" y="1983896"/>
            <a:ext cx="1232539" cy="1223575"/>
          </a:xfrm>
          <a:custGeom>
            <a:avLst/>
            <a:gdLst/>
            <a:ahLst/>
            <a:cxnLst/>
            <a:rect l="l" t="t" r="r" b="b"/>
            <a:pathLst>
              <a:path w="1848809" h="1835363">
                <a:moveTo>
                  <a:pt x="0" y="0"/>
                </a:moveTo>
                <a:lnTo>
                  <a:pt x="1848809" y="0"/>
                </a:lnTo>
                <a:lnTo>
                  <a:pt x="1848809" y="1835363"/>
                </a:lnTo>
                <a:lnTo>
                  <a:pt x="0" y="1835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0" name="矩形 19">
            <a:extLst>
              <a:ext uri="{FF2B5EF4-FFF2-40B4-BE49-F238E27FC236}">
                <a16:creationId xmlns:a16="http://schemas.microsoft.com/office/drawing/2014/main" id="{0EA1A4CF-ABFF-585B-C353-E0737D7AEDCE}"/>
              </a:ext>
            </a:extLst>
          </p:cNvPr>
          <p:cNvSpPr/>
          <p:nvPr/>
        </p:nvSpPr>
        <p:spPr>
          <a:xfrm>
            <a:off x="712182" y="969438"/>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四、</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政策法規</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8" name="矩形 7">
            <a:extLst>
              <a:ext uri="{FF2B5EF4-FFF2-40B4-BE49-F238E27FC236}">
                <a16:creationId xmlns:a16="http://schemas.microsoft.com/office/drawing/2014/main" id="{6E30A6F9-F3F8-2407-E338-ED458C2CC07B}"/>
              </a:ext>
            </a:extLst>
          </p:cNvPr>
          <p:cNvSpPr/>
          <p:nvPr/>
        </p:nvSpPr>
        <p:spPr>
          <a:xfrm>
            <a:off x="1498632" y="3703580"/>
            <a:ext cx="10434939" cy="1423949"/>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9" name="文字方塊 8">
            <a:extLst>
              <a:ext uri="{FF2B5EF4-FFF2-40B4-BE49-F238E27FC236}">
                <a16:creationId xmlns:a16="http://schemas.microsoft.com/office/drawing/2014/main" id="{D9E432BC-BC77-77BF-118B-18DE9B0C9D1B}"/>
              </a:ext>
            </a:extLst>
          </p:cNvPr>
          <p:cNvSpPr txBox="1"/>
          <p:nvPr/>
        </p:nvSpPr>
        <p:spPr>
          <a:xfrm>
            <a:off x="1163339" y="3819997"/>
            <a:ext cx="474453" cy="1323439"/>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政策與法規 </a:t>
            </a:r>
          </a:p>
        </p:txBody>
      </p:sp>
      <p:sp>
        <p:nvSpPr>
          <p:cNvPr id="10" name="矩形 9">
            <a:extLst>
              <a:ext uri="{FF2B5EF4-FFF2-40B4-BE49-F238E27FC236}">
                <a16:creationId xmlns:a16="http://schemas.microsoft.com/office/drawing/2014/main" id="{57E00B7C-0119-F310-9272-1362D8E1EB2D}"/>
              </a:ext>
            </a:extLst>
          </p:cNvPr>
          <p:cNvSpPr/>
          <p:nvPr/>
        </p:nvSpPr>
        <p:spPr>
          <a:xfrm>
            <a:off x="1517604" y="5259853"/>
            <a:ext cx="10415968" cy="1200330"/>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14" name="文字方塊 13">
            <a:extLst>
              <a:ext uri="{FF2B5EF4-FFF2-40B4-BE49-F238E27FC236}">
                <a16:creationId xmlns:a16="http://schemas.microsoft.com/office/drawing/2014/main" id="{C4E1D562-B78B-F415-ACD5-D69BB950CD49}"/>
              </a:ext>
            </a:extLst>
          </p:cNvPr>
          <p:cNvSpPr txBox="1"/>
          <p:nvPr/>
        </p:nvSpPr>
        <p:spPr>
          <a:xfrm>
            <a:off x="1180609" y="5353840"/>
            <a:ext cx="500760" cy="1077218"/>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關稅制度 </a:t>
            </a:r>
          </a:p>
        </p:txBody>
      </p:sp>
      <p:sp>
        <p:nvSpPr>
          <p:cNvPr id="21" name="Text 26">
            <a:extLst>
              <a:ext uri="{FF2B5EF4-FFF2-40B4-BE49-F238E27FC236}">
                <a16:creationId xmlns:a16="http://schemas.microsoft.com/office/drawing/2014/main" id="{9FEB5324-1992-0D64-0477-1338A6B0E5EB}"/>
              </a:ext>
            </a:extLst>
          </p:cNvPr>
          <p:cNvSpPr/>
          <p:nvPr/>
        </p:nvSpPr>
        <p:spPr>
          <a:xfrm>
            <a:off x="1262964" y="6591329"/>
            <a:ext cx="4116063" cy="243417"/>
          </a:xfrm>
          <a:prstGeom prst="rect">
            <a:avLst/>
          </a:prstGeom>
          <a:noFill/>
          <a:ln/>
        </p:spPr>
        <p:txBody>
          <a:bodyPr wrap="square" lIns="0" tIns="0" rIns="0" bIns="0" rtlCol="0" anchor="t"/>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最新</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法規</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及關稅</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資訊</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以官方主管機關最新公告為主</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29">
            <a:extLst>
              <a:ext uri="{FF2B5EF4-FFF2-40B4-BE49-F238E27FC236}">
                <a16:creationId xmlns:a16="http://schemas.microsoft.com/office/drawing/2014/main" id="{3DE342CE-6D79-6465-A829-8F06ACFE60BA}"/>
              </a:ext>
            </a:extLst>
          </p:cNvPr>
          <p:cNvSpPr txBox="1"/>
          <p:nvPr/>
        </p:nvSpPr>
        <p:spPr>
          <a:xfrm>
            <a:off x="1584439" y="1700955"/>
            <a:ext cx="9631023" cy="1696362"/>
          </a:xfrm>
          <a:prstGeom prst="rect">
            <a:avLst/>
          </a:prstGeom>
        </p:spPr>
        <p:txBody>
          <a:bodyPr wrap="square" lIns="0" tIns="0" rIns="0" bIns="0" rtlCol="0" anchor="t">
            <a:spAutoFit/>
          </a:bodyPr>
          <a:lstStyle/>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食品安全規範</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：須符合歐盟農藥殘留上限規範及微生物與重金屬檢測標準，較英國規範嚴格</a:t>
            </a: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包裝與標示要求</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：語言標示規範及須營養成分、產地、有效期限及過敏源提示等標示</a:t>
            </a:r>
            <a:endPar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sym typeface="Arimo"/>
            </a:endParaRPr>
          </a:p>
          <a:p>
            <a:pPr marL="289574" lvl="1" indent="-144787">
              <a:lnSpc>
                <a:spcPts val="2200"/>
              </a:lnSpc>
              <a:spcBef>
                <a:spcPts val="400"/>
              </a:spcBef>
              <a:spcAft>
                <a:spcPts val="400"/>
              </a:spcAft>
              <a:buFontTx/>
              <a:buAutoNum type="arabicPeriod"/>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通路認證</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：進入德國超市或有機或高端通路需 </a:t>
            </a:r>
            <a:r>
              <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BRC</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 </a:t>
            </a:r>
            <a:r>
              <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(British Retail Consortium)</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及</a:t>
            </a:r>
            <a:r>
              <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 IFS </a:t>
            </a:r>
            <a:r>
              <a:rPr lang="en-US" altLang="zh-TW" sz="1600" dirty="0">
                <a:solidFill>
                  <a:prstClr val="black">
                    <a:lumMod val="95000"/>
                    <a:lumOff val="5000"/>
                  </a:prstClr>
                </a:solidFill>
                <a:latin typeface="微軟正黑體" panose="020B0604030504040204" pitchFamily="34" charset="-120"/>
                <a:ea typeface="微軟正黑體" panose="020B0604030504040204" pitchFamily="34" charset="-120"/>
              </a:rPr>
              <a:t>(International Featured Standards) </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rPr>
              <a:t>認證</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sym typeface="Arimo"/>
              </a:rPr>
              <a:t>，</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rPr>
              <a:t>以證明食品安全及品質符合歐盟標準，</a:t>
            </a:r>
            <a:r>
              <a:rPr lang="zh-TW" altLang="en-US" sz="1600" dirty="0">
                <a:solidFill>
                  <a:prstClr val="black">
                    <a:lumMod val="95000"/>
                    <a:lumOff val="5000"/>
                  </a:prstClr>
                </a:solidFill>
                <a:latin typeface="微軟正黑體" panose="020B0604030504040204" pitchFamily="34" charset="-120"/>
                <a:ea typeface="微軟正黑體" panose="020B0604030504040204" pitchFamily="34" charset="-120"/>
                <a:sym typeface="Arimo"/>
              </a:rPr>
              <a:t>對於高品質</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rPr>
              <a:t>契作米尤其重要</a:t>
            </a:r>
            <a:endParaRPr kumimoji="0" lang="en-US" altLang="zh-TW"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Arimo"/>
              <a:sym typeface="Arimo"/>
            </a:endParaRPr>
          </a:p>
          <a:p>
            <a:pPr marL="289574" marR="0" lvl="1" indent="-144787" algn="l" defTabSz="457200" rtl="0" eaLnBrk="1" fontAlgn="auto" latinLnBrk="0" hangingPunct="1">
              <a:lnSpc>
                <a:spcPts val="2200"/>
              </a:lnSpc>
              <a:spcBef>
                <a:spcPts val="400"/>
              </a:spcBef>
              <a:spcAft>
                <a:spcPts val="400"/>
              </a:spcAft>
              <a:buClrTx/>
              <a:buSzTx/>
              <a:buFontTx/>
              <a:buAutoNum type="arabicPeriod"/>
              <a:tabLst/>
              <a:defRPr/>
            </a:pPr>
            <a:r>
              <a:rPr kumimoji="0" lang="zh-TW" altLang="en-US" sz="16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sym typeface="Arimo"/>
              </a:rPr>
              <a:t>物流與運輸風險</a:t>
            </a:r>
            <a:r>
              <a:rPr kumimoji="0" lang="zh-TW" altLang="en-US" sz="1600" b="0" i="0" u="none" strike="noStrike" kern="1200" cap="none" spc="0" normalizeH="0" baseline="0" noProof="0" dirty="0">
                <a:ln>
                  <a:noFill/>
                </a:ln>
                <a:solidFill>
                  <a:prstClr val="black">
                    <a:lumMod val="95000"/>
                    <a:lumOff val="5000"/>
                  </a:prstClr>
                </a:solidFill>
                <a:effectLst/>
                <a:uLnTx/>
                <a:uFillTx/>
                <a:latin typeface="微軟正黑體" panose="020B0604030504040204" pitchFamily="34" charset="-120"/>
                <a:ea typeface="微軟正黑體" panose="020B0604030504040204" pitchFamily="34" charset="-120"/>
                <a:cs typeface="+mn-cs"/>
                <a:sym typeface="Arimo"/>
              </a:rPr>
              <a:t>：運輸及物流成本高，且須確保運輸過程的品質</a:t>
            </a:r>
          </a:p>
        </p:txBody>
      </p:sp>
      <p:sp>
        <p:nvSpPr>
          <p:cNvPr id="6" name="文字方塊 5">
            <a:extLst>
              <a:ext uri="{FF2B5EF4-FFF2-40B4-BE49-F238E27FC236}">
                <a16:creationId xmlns:a16="http://schemas.microsoft.com/office/drawing/2014/main" id="{964E9E50-613C-6217-513A-D8A4328CCA15}"/>
              </a:ext>
            </a:extLst>
          </p:cNvPr>
          <p:cNvSpPr txBox="1"/>
          <p:nvPr/>
        </p:nvSpPr>
        <p:spPr>
          <a:xfrm>
            <a:off x="1517604" y="3844107"/>
            <a:ext cx="9363715" cy="1308050"/>
          </a:xfrm>
          <a:prstGeom prst="rect">
            <a:avLst/>
          </a:prstGeom>
          <a:noFill/>
        </p:spPr>
        <p:txBody>
          <a:bodyPr wrap="square">
            <a:spAutoFit/>
          </a:bodyPr>
          <a:lstStyle/>
          <a:p>
            <a:pPr marL="304815" marR="0" lvl="0" indent="-304815" algn="l" defTabSz="60963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德國稻米政策及管理主要依循歐盟共同農業政策</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PMingLiU" panose="02020500000000000000" pitchFamily="18" charset="-120"/>
                <a:ea typeface="PMingLiU" panose="02020500000000000000" pitchFamily="18" charset="-120"/>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主要重點在於確保糧食供應穩定與進口多元化</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a:p>
            <a:pPr marL="304815" marR="0" lvl="0" indent="-304815" algn="l" defTabSz="60963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歐盟食品法規</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EU Food Law, Regulation (EC) No 178/2002</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rPr>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必需安全，可追蹤食品來源（可追溯性）</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marR="0" lvl="0" indent="-304815" algn="l" defTabSz="60963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農藥殘留、重金屬、黴菌毒等規定</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農藥、重金屬等規範合格</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lvl="0" indent="-304815" defTabSz="609630">
              <a:spcBef>
                <a:spcPts val="600"/>
              </a:spcBef>
              <a:buFont typeface="Wingdings" panose="05000000000000000000" pitchFamily="2" charset="2"/>
              <a:buChar char="n"/>
              <a:defRPr/>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植物檢疫與衛生規定</a:t>
            </a:r>
            <a:r>
              <a:rPr lang="en-US" altLang="zh-TW" sz="1200" dirty="0"/>
              <a:t>_</a:t>
            </a:r>
            <a:r>
              <a:rPr lang="zh-TW" altLang="en-US" sz="1200" dirty="0">
                <a:solidFill>
                  <a:prstClr val="black">
                    <a:lumMod val="85000"/>
                    <a:lumOff val="15000"/>
                  </a:prstClr>
                </a:solidFill>
                <a:latin typeface="微軟正黑體" panose="020B0604030504040204" pitchFamily="34" charset="-120"/>
                <a:ea typeface="微軟正黑體" panose="020B0604030504040204" pitchFamily="34" charset="-120"/>
              </a:rPr>
              <a:t>植物檢疫證明、歐盟植物衛生規則</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779D5E0E-A1F2-8992-0F6C-152169EFB41F}"/>
              </a:ext>
            </a:extLst>
          </p:cNvPr>
          <p:cNvSpPr/>
          <p:nvPr/>
        </p:nvSpPr>
        <p:spPr>
          <a:xfrm>
            <a:off x="1517604" y="5194812"/>
            <a:ext cx="10338500" cy="1378257"/>
          </a:xfrm>
          <a:prstGeom prst="rect">
            <a:avLst/>
          </a:prstGeom>
          <a:noFill/>
          <a:ln w="12700" cap="flat" cmpd="sng" algn="ctr">
            <a:noFill/>
            <a:prstDash val="solid"/>
            <a:miter lim="800000"/>
          </a:ln>
          <a:effectLst/>
        </p:spPr>
        <p:txBody>
          <a:bodyPr rtlCol="0" anchor="ctr"/>
          <a:lstStyle/>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德國為歐盟成員國，進口的稻米適用歐盟整體進口關稅制度</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，關稅率可能依年度、進口量、協議變化而調整</a:t>
            </a:r>
            <a:endParaRPr lang="en-US" altLang="zh-TW" sz="1200" dirty="0">
              <a:solidFill>
                <a:prstClr val="black">
                  <a:lumMod val="85000"/>
                  <a:lumOff val="15000"/>
                </a:prstClr>
              </a:solidFill>
              <a:latin typeface="微軟正黑體" panose="020B0604030504040204" pitchFamily="34" charset="-120"/>
              <a:ea typeface="微軟正黑體" panose="020B0604030504040204" pitchFamily="34" charset="-120"/>
            </a:endParaRPr>
          </a:p>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對非巴斯馬蒂剝殼稻米，歐盟設定進口配額，配額內可享優惠關稅</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05538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70D6E-4371-2629-519E-822B4AF99FBC}"/>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638BD7B9-2906-BB24-E23D-EC7FCF24D86E}"/>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FED0F81D-9098-D9B7-A95F-368D2BEB9C24}"/>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柒、結語</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1/3</a:t>
            </a:r>
            <a:endParaRPr kumimoji="0" lang="zh-TW" altLang="en-US" sz="28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grpSp>
        <p:nvGrpSpPr>
          <p:cNvPr id="26" name="群組 25">
            <a:extLst>
              <a:ext uri="{FF2B5EF4-FFF2-40B4-BE49-F238E27FC236}">
                <a16:creationId xmlns:a16="http://schemas.microsoft.com/office/drawing/2014/main" id="{09DAC987-9B62-0FA8-34EA-6FC0470D5327}"/>
              </a:ext>
            </a:extLst>
          </p:cNvPr>
          <p:cNvGrpSpPr/>
          <p:nvPr/>
        </p:nvGrpSpPr>
        <p:grpSpPr>
          <a:xfrm>
            <a:off x="8200113" y="1013005"/>
            <a:ext cx="3735278" cy="5252236"/>
            <a:chOff x="8200113" y="1013005"/>
            <a:chExt cx="3735278" cy="5252236"/>
          </a:xfrm>
        </p:grpSpPr>
        <p:pic>
          <p:nvPicPr>
            <p:cNvPr id="38" name="Image 4" descr="preencoded.png">
              <a:extLst>
                <a:ext uri="{FF2B5EF4-FFF2-40B4-BE49-F238E27FC236}">
                  <a16:creationId xmlns:a16="http://schemas.microsoft.com/office/drawing/2014/main" id="{BCCC5671-2283-E730-36FA-0D42BCAE50A9}"/>
                </a:ext>
              </a:extLst>
            </p:cNvPr>
            <p:cNvPicPr>
              <a:picLocks noChangeAspect="1"/>
            </p:cNvPicPr>
            <p:nvPr/>
          </p:nvPicPr>
          <p:blipFill>
            <a:blip r:embed="rId3"/>
            <a:stretch>
              <a:fillRect/>
            </a:stretch>
          </p:blipFill>
          <p:spPr>
            <a:xfrm>
              <a:off x="8229599" y="1013005"/>
              <a:ext cx="3503609" cy="14910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9" name="Image 5" descr="preencoded.png">
              <a:extLst>
                <a:ext uri="{FF2B5EF4-FFF2-40B4-BE49-F238E27FC236}">
                  <a16:creationId xmlns:a16="http://schemas.microsoft.com/office/drawing/2014/main" id="{508651A7-8C3B-D963-23EA-3A34EADF602C}"/>
                </a:ext>
              </a:extLst>
            </p:cNvPr>
            <p:cNvPicPr>
              <a:picLocks noChangeAspect="1"/>
            </p:cNvPicPr>
            <p:nvPr/>
          </p:nvPicPr>
          <p:blipFill>
            <a:blip r:embed="rId4"/>
            <a:stretch>
              <a:fillRect/>
            </a:stretch>
          </p:blipFill>
          <p:spPr>
            <a:xfrm>
              <a:off x="8420697" y="1231957"/>
              <a:ext cx="104775" cy="266700"/>
            </a:xfrm>
            <a:prstGeom prst="rect">
              <a:avLst/>
            </a:prstGeom>
          </p:spPr>
        </p:pic>
        <p:sp>
          <p:nvSpPr>
            <p:cNvPr id="45" name="Text 2">
              <a:extLst>
                <a:ext uri="{FF2B5EF4-FFF2-40B4-BE49-F238E27FC236}">
                  <a16:creationId xmlns:a16="http://schemas.microsoft.com/office/drawing/2014/main" id="{ACB10839-9C4F-285E-BF27-209D2BC9A0A6}"/>
                </a:ext>
              </a:extLst>
            </p:cNvPr>
            <p:cNvSpPr/>
            <p:nvPr/>
          </p:nvSpPr>
          <p:spPr>
            <a:xfrm>
              <a:off x="8676929" y="1271399"/>
              <a:ext cx="2800048" cy="266700"/>
            </a:xfrm>
            <a:prstGeom prst="rect">
              <a:avLst/>
            </a:prstGeom>
            <a:noFill/>
            <a:ln/>
          </p:spPr>
          <p:txBody>
            <a:bodyPr vert="horz" wrap="square" lIns="0" tIns="0" rIns="0" bIns="0" rtlCol="0" anchor="t"/>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生產成本</a:t>
              </a:r>
              <a:r>
                <a:rPr kumimoji="0" lang="zh-TW" altLang="en-US" sz="2000" b="1" i="0" u="none" strike="noStrike" kern="1200" cap="none" spc="0" normalizeH="0" baseline="0" noProof="0" dirty="0">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相對偏</a:t>
              </a:r>
              <a:r>
                <a:rPr kumimoji="0" lang="en-US" sz="2000" b="1" i="0" u="none" strike="noStrike" kern="1200" cap="none" spc="0" normalizeH="0" baseline="0" noProof="0" dirty="0">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高</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6" name="Text 3">
              <a:extLst>
                <a:ext uri="{FF2B5EF4-FFF2-40B4-BE49-F238E27FC236}">
                  <a16:creationId xmlns:a16="http://schemas.microsoft.com/office/drawing/2014/main" id="{862CCBFD-5310-1F78-018E-AE349F36CD4A}"/>
                </a:ext>
              </a:extLst>
            </p:cNvPr>
            <p:cNvSpPr/>
            <p:nvPr/>
          </p:nvSpPr>
          <p:spPr>
            <a:xfrm>
              <a:off x="8420697" y="1627902"/>
              <a:ext cx="3206730" cy="538815"/>
            </a:xfrm>
            <a:prstGeom prst="rect">
              <a:avLst/>
            </a:prstGeom>
            <a:noFill/>
            <a:ln/>
          </p:spPr>
          <p:txBody>
            <a:bodyPr vert="horz" wrap="squar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臺灣稻米生產成本相對較高，在國際市場與其他主要稻米出口國競爭時，價格方面</a:t>
              </a:r>
              <a:r>
                <a:rPr kumimoji="0" lang="zh-TW" alt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較</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處</a:t>
              </a:r>
              <a:r>
                <a:rPr kumimoji="0" lang="zh-TW" alt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於</a:t>
              </a: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劣勢</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0" name="Image 6" descr="preencoded.png">
              <a:extLst>
                <a:ext uri="{FF2B5EF4-FFF2-40B4-BE49-F238E27FC236}">
                  <a16:creationId xmlns:a16="http://schemas.microsoft.com/office/drawing/2014/main" id="{1AD5A3CF-1364-4B39-A710-F75FA7498B03}"/>
                </a:ext>
              </a:extLst>
            </p:cNvPr>
            <p:cNvPicPr>
              <a:picLocks noChangeAspect="1"/>
            </p:cNvPicPr>
            <p:nvPr/>
          </p:nvPicPr>
          <p:blipFill>
            <a:blip r:embed="rId5"/>
            <a:stretch>
              <a:fillRect/>
            </a:stretch>
          </p:blipFill>
          <p:spPr>
            <a:xfrm>
              <a:off x="8205457" y="2893611"/>
              <a:ext cx="3575864" cy="14910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1" name="Image 7" descr="preencoded.png">
              <a:extLst>
                <a:ext uri="{FF2B5EF4-FFF2-40B4-BE49-F238E27FC236}">
                  <a16:creationId xmlns:a16="http://schemas.microsoft.com/office/drawing/2014/main" id="{EB301635-80EC-FE0D-E845-E2811BD7BF1C}"/>
                </a:ext>
              </a:extLst>
            </p:cNvPr>
            <p:cNvPicPr>
              <a:picLocks noChangeAspect="1"/>
            </p:cNvPicPr>
            <p:nvPr/>
          </p:nvPicPr>
          <p:blipFill>
            <a:blip r:embed="rId6"/>
            <a:stretch>
              <a:fillRect/>
            </a:stretch>
          </p:blipFill>
          <p:spPr>
            <a:xfrm>
              <a:off x="8408013" y="3118929"/>
              <a:ext cx="219075" cy="266700"/>
            </a:xfrm>
            <a:prstGeom prst="rect">
              <a:avLst/>
            </a:prstGeom>
          </p:spPr>
        </p:pic>
        <p:sp>
          <p:nvSpPr>
            <p:cNvPr id="47" name="Text 4">
              <a:extLst>
                <a:ext uri="{FF2B5EF4-FFF2-40B4-BE49-F238E27FC236}">
                  <a16:creationId xmlns:a16="http://schemas.microsoft.com/office/drawing/2014/main" id="{2CDA6FE1-0E98-F4BE-EA43-18CB3C853D97}"/>
                </a:ext>
              </a:extLst>
            </p:cNvPr>
            <p:cNvSpPr/>
            <p:nvPr/>
          </p:nvSpPr>
          <p:spPr>
            <a:xfrm>
              <a:off x="8692180" y="3166342"/>
              <a:ext cx="3243211" cy="218775"/>
            </a:xfrm>
            <a:prstGeom prst="rect">
              <a:avLst/>
            </a:prstGeom>
            <a:noFill/>
            <a:ln/>
          </p:spPr>
          <p:txBody>
            <a:bodyPr vert="horz" wrap="square" lIns="0" tIns="0" rIns="0" bIns="0" rtlCol="0" anchor="t"/>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國際品牌知名度</a:t>
              </a:r>
              <a:r>
                <a:rPr kumimoji="0" lang="zh-TW" altLang="en-US" sz="2000" b="1" i="0" u="none" strike="noStrike" kern="1200" cap="none" spc="0" normalizeH="0" baseline="0" noProof="0" dirty="0">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尚</a:t>
              </a:r>
              <a:r>
                <a:rPr kumimoji="0" lang="en-US" sz="2000" b="1" i="0" u="none" strike="noStrike" kern="1200" cap="none" spc="0" normalizeH="0" baseline="0" noProof="0" dirty="0" err="1">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不足</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8" name="Text 5">
              <a:extLst>
                <a:ext uri="{FF2B5EF4-FFF2-40B4-BE49-F238E27FC236}">
                  <a16:creationId xmlns:a16="http://schemas.microsoft.com/office/drawing/2014/main" id="{C4407AB1-B89C-F9CA-FBF0-B831A20D771C}"/>
                </a:ext>
              </a:extLst>
            </p:cNvPr>
            <p:cNvSpPr/>
            <p:nvPr/>
          </p:nvSpPr>
          <p:spPr>
            <a:xfrm>
              <a:off x="8311487" y="3487489"/>
              <a:ext cx="3421721" cy="487726"/>
            </a:xfrm>
            <a:prstGeom prst="rect">
              <a:avLst/>
            </a:prstGeom>
            <a:noFill/>
            <a:ln/>
          </p:spPr>
          <p:txBody>
            <a:bodyPr vert="horz" wrap="squar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相比日本米等國際品牌，臺灣米在海外市場辨識度</a:t>
              </a:r>
              <a:r>
                <a:rPr kumimoji="0" lang="zh-TW" alt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較低</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需投入更多資源進行推廣</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2" name="Image 8" descr="preencoded.png">
              <a:extLst>
                <a:ext uri="{FF2B5EF4-FFF2-40B4-BE49-F238E27FC236}">
                  <a16:creationId xmlns:a16="http://schemas.microsoft.com/office/drawing/2014/main" id="{3F7E755A-9C50-D3F1-AE80-E11771AE6DBB}"/>
                </a:ext>
              </a:extLst>
            </p:cNvPr>
            <p:cNvPicPr>
              <a:picLocks noChangeAspect="1"/>
            </p:cNvPicPr>
            <p:nvPr/>
          </p:nvPicPr>
          <p:blipFill>
            <a:blip r:embed="rId3"/>
            <a:stretch>
              <a:fillRect/>
            </a:stretch>
          </p:blipFill>
          <p:spPr>
            <a:xfrm>
              <a:off x="8200113" y="4774216"/>
              <a:ext cx="3581208" cy="1491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3" name="Image 9" descr="preencoded.png">
              <a:extLst>
                <a:ext uri="{FF2B5EF4-FFF2-40B4-BE49-F238E27FC236}">
                  <a16:creationId xmlns:a16="http://schemas.microsoft.com/office/drawing/2014/main" id="{1AE5A0EC-6CE1-F299-1AD8-80A7F5041189}"/>
                </a:ext>
              </a:extLst>
            </p:cNvPr>
            <p:cNvPicPr>
              <a:picLocks noChangeAspect="1"/>
            </p:cNvPicPr>
            <p:nvPr/>
          </p:nvPicPr>
          <p:blipFill>
            <a:blip r:embed="rId7"/>
            <a:stretch>
              <a:fillRect/>
            </a:stretch>
          </p:blipFill>
          <p:spPr>
            <a:xfrm>
              <a:off x="8533068" y="4896108"/>
              <a:ext cx="190500" cy="266700"/>
            </a:xfrm>
            <a:prstGeom prst="rect">
              <a:avLst/>
            </a:prstGeom>
          </p:spPr>
        </p:pic>
        <p:sp>
          <p:nvSpPr>
            <p:cNvPr id="49" name="Text 6">
              <a:extLst>
                <a:ext uri="{FF2B5EF4-FFF2-40B4-BE49-F238E27FC236}">
                  <a16:creationId xmlns:a16="http://schemas.microsoft.com/office/drawing/2014/main" id="{AF783DEB-D20C-0826-2509-8E22068CDDA2}"/>
                </a:ext>
              </a:extLst>
            </p:cNvPr>
            <p:cNvSpPr/>
            <p:nvPr/>
          </p:nvSpPr>
          <p:spPr>
            <a:xfrm>
              <a:off x="8791686" y="4967787"/>
              <a:ext cx="2403405" cy="285265"/>
            </a:xfrm>
            <a:prstGeom prst="rect">
              <a:avLst/>
            </a:prstGeom>
            <a:noFill/>
            <a:ln/>
          </p:spPr>
          <p:txBody>
            <a:bodyPr vert="horz" wrap="square" lIns="0" tIns="0" rIns="0" bIns="0" rtlCol="0" anchor="t"/>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規模供應較不足</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0" name="Text 7">
              <a:extLst>
                <a:ext uri="{FF2B5EF4-FFF2-40B4-BE49-F238E27FC236}">
                  <a16:creationId xmlns:a16="http://schemas.microsoft.com/office/drawing/2014/main" id="{0650C96A-4F03-300C-C3EE-2E6E93298548}"/>
                </a:ext>
              </a:extLst>
            </p:cNvPr>
            <p:cNvSpPr/>
            <p:nvPr/>
          </p:nvSpPr>
          <p:spPr>
            <a:xfrm>
              <a:off x="8408013" y="5395188"/>
              <a:ext cx="3373308" cy="797540"/>
            </a:xfrm>
            <a:prstGeom prst="rect">
              <a:avLst/>
            </a:prstGeom>
            <a:noFill/>
            <a:ln/>
          </p:spPr>
          <p:txBody>
            <a:bodyPr vert="horz" wrap="square" lIns="0" tIns="0" rIns="0" bIns="0" rtlCol="0" anchor="t"/>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要維持長期穩定供貨品質與數量，對於</a:t>
              </a:r>
              <a:r>
                <a:rPr kumimoji="0" lang="zh-TW" alt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產量有限、較難規模供應</a:t>
              </a: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的臺灣米而言是</a:t>
              </a:r>
              <a:r>
                <a:rPr kumimoji="0" lang="zh-TW" alt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挑戰之一</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3" name="矩形 2">
            <a:extLst>
              <a:ext uri="{FF2B5EF4-FFF2-40B4-BE49-F238E27FC236}">
                <a16:creationId xmlns:a16="http://schemas.microsoft.com/office/drawing/2014/main" id="{F56B288C-CE0A-6677-4935-A5CB2B7C0B57}"/>
              </a:ext>
            </a:extLst>
          </p:cNvPr>
          <p:cNvSpPr/>
          <p:nvPr/>
        </p:nvSpPr>
        <p:spPr>
          <a:xfrm>
            <a:off x="712182" y="969438"/>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lang="zh-TW" altLang="en-US" sz="2000" b="1" kern="0" dirty="0">
                <a:solidFill>
                  <a:srgbClr val="7030A0"/>
                </a:solidFill>
                <a:latin typeface="Arial"/>
                <a:ea typeface="微软雅黑"/>
                <a:cs typeface="+mn-ea"/>
              </a:rPr>
              <a:t>機會與挑戰</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grpSp>
        <p:nvGrpSpPr>
          <p:cNvPr id="9" name="群組 8">
            <a:extLst>
              <a:ext uri="{FF2B5EF4-FFF2-40B4-BE49-F238E27FC236}">
                <a16:creationId xmlns:a16="http://schemas.microsoft.com/office/drawing/2014/main" id="{D8A3A56F-48CB-C9C0-6126-96B625E3C55F}"/>
              </a:ext>
            </a:extLst>
          </p:cNvPr>
          <p:cNvGrpSpPr/>
          <p:nvPr/>
        </p:nvGrpSpPr>
        <p:grpSpPr>
          <a:xfrm>
            <a:off x="1386232" y="2266636"/>
            <a:ext cx="3622638" cy="3128552"/>
            <a:chOff x="4486164" y="2501754"/>
            <a:chExt cx="3682690" cy="3128552"/>
          </a:xfrm>
        </p:grpSpPr>
        <p:grpSp>
          <p:nvGrpSpPr>
            <p:cNvPr id="10" name="群組 9">
              <a:extLst>
                <a:ext uri="{FF2B5EF4-FFF2-40B4-BE49-F238E27FC236}">
                  <a16:creationId xmlns:a16="http://schemas.microsoft.com/office/drawing/2014/main" id="{54B01584-6723-AAAB-A1CF-E39732D5E317}"/>
                </a:ext>
              </a:extLst>
            </p:cNvPr>
            <p:cNvGrpSpPr/>
            <p:nvPr/>
          </p:nvGrpSpPr>
          <p:grpSpPr>
            <a:xfrm>
              <a:off x="4955805" y="2744211"/>
              <a:ext cx="3213049" cy="380232"/>
              <a:chOff x="8633709" y="4871082"/>
              <a:chExt cx="1793095" cy="212195"/>
            </a:xfrm>
          </p:grpSpPr>
          <p:cxnSp>
            <p:nvCxnSpPr>
              <p:cNvPr id="15" name="直線接點 14">
                <a:extLst>
                  <a:ext uri="{FF2B5EF4-FFF2-40B4-BE49-F238E27FC236}">
                    <a16:creationId xmlns:a16="http://schemas.microsoft.com/office/drawing/2014/main" id="{B4382119-D907-E86C-4543-29ACF2A94AFA}"/>
                  </a:ext>
                </a:extLst>
              </p:cNvPr>
              <p:cNvCxnSpPr>
                <a:cxnSpLocks/>
              </p:cNvCxnSpPr>
              <p:nvPr/>
            </p:nvCxnSpPr>
            <p:spPr>
              <a:xfrm flipV="1">
                <a:off x="8633709" y="4871082"/>
                <a:ext cx="1793095" cy="1556"/>
              </a:xfrm>
              <a:prstGeom prst="line">
                <a:avLst/>
              </a:prstGeom>
              <a:noFill/>
              <a:ln w="31750" cap="rnd" cmpd="sng" algn="ctr">
                <a:solidFill>
                  <a:srgbClr val="4DB4AD"/>
                </a:solidFill>
                <a:prstDash val="solid"/>
                <a:miter lim="800000"/>
              </a:ln>
              <a:effectLst/>
            </p:spPr>
          </p:cxnSp>
          <p:cxnSp>
            <p:nvCxnSpPr>
              <p:cNvPr id="16" name="直線接點 15">
                <a:extLst>
                  <a:ext uri="{FF2B5EF4-FFF2-40B4-BE49-F238E27FC236}">
                    <a16:creationId xmlns:a16="http://schemas.microsoft.com/office/drawing/2014/main" id="{111403F2-419C-BCD8-153E-E2B87D362419}"/>
                  </a:ext>
                </a:extLst>
              </p:cNvPr>
              <p:cNvCxnSpPr>
                <a:cxnSpLocks/>
              </p:cNvCxnSpPr>
              <p:nvPr/>
            </p:nvCxnSpPr>
            <p:spPr>
              <a:xfrm>
                <a:off x="8638697" y="4886632"/>
                <a:ext cx="98322" cy="196645"/>
              </a:xfrm>
              <a:prstGeom prst="line">
                <a:avLst/>
              </a:prstGeom>
              <a:noFill/>
              <a:ln w="31750" cap="rnd" cmpd="sng" algn="ctr">
                <a:solidFill>
                  <a:srgbClr val="4DB4AD"/>
                </a:solidFill>
                <a:prstDash val="solid"/>
                <a:miter lim="800000"/>
                <a:headEnd type="none"/>
                <a:tailEnd type="triangle"/>
              </a:ln>
              <a:effectLst/>
            </p:spPr>
          </p:cxnSp>
        </p:grpSp>
        <p:cxnSp>
          <p:nvCxnSpPr>
            <p:cNvPr id="11" name="直線接點 10">
              <a:extLst>
                <a:ext uri="{FF2B5EF4-FFF2-40B4-BE49-F238E27FC236}">
                  <a16:creationId xmlns:a16="http://schemas.microsoft.com/office/drawing/2014/main" id="{D5D84104-0D54-19DA-6934-1CA02A7B9936}"/>
                </a:ext>
              </a:extLst>
            </p:cNvPr>
            <p:cNvCxnSpPr>
              <a:cxnSpLocks/>
            </p:cNvCxnSpPr>
            <p:nvPr/>
          </p:nvCxnSpPr>
          <p:spPr>
            <a:xfrm flipH="1" flipV="1">
              <a:off x="4486164" y="2501754"/>
              <a:ext cx="1271874" cy="2466507"/>
            </a:xfrm>
            <a:prstGeom prst="line">
              <a:avLst/>
            </a:prstGeom>
            <a:noFill/>
            <a:ln w="31750" cap="rnd" cmpd="sng" algn="ctr">
              <a:solidFill>
                <a:srgbClr val="4DB4AD"/>
              </a:solidFill>
              <a:prstDash val="solid"/>
              <a:miter lim="800000"/>
            </a:ln>
            <a:effectLst/>
          </p:spPr>
        </p:cxnSp>
        <p:cxnSp>
          <p:nvCxnSpPr>
            <p:cNvPr id="12" name="直線接點 11">
              <a:extLst>
                <a:ext uri="{FF2B5EF4-FFF2-40B4-BE49-F238E27FC236}">
                  <a16:creationId xmlns:a16="http://schemas.microsoft.com/office/drawing/2014/main" id="{97507E19-6156-F89E-80D5-6B4F88F43032}"/>
                </a:ext>
              </a:extLst>
            </p:cNvPr>
            <p:cNvCxnSpPr>
              <a:cxnSpLocks/>
            </p:cNvCxnSpPr>
            <p:nvPr/>
          </p:nvCxnSpPr>
          <p:spPr>
            <a:xfrm flipV="1">
              <a:off x="5758038" y="4623556"/>
              <a:ext cx="229192" cy="336729"/>
            </a:xfrm>
            <a:prstGeom prst="line">
              <a:avLst/>
            </a:prstGeom>
            <a:noFill/>
            <a:ln w="31750" cap="rnd" cmpd="sng" algn="ctr">
              <a:solidFill>
                <a:srgbClr val="4DB4AD"/>
              </a:solidFill>
              <a:prstDash val="solid"/>
              <a:miter lim="800000"/>
              <a:headEnd type="none"/>
              <a:tailEnd type="triangle"/>
            </a:ln>
            <a:effectLst/>
          </p:spPr>
        </p:cxnSp>
        <p:cxnSp>
          <p:nvCxnSpPr>
            <p:cNvPr id="13" name="直線接點 12">
              <a:extLst>
                <a:ext uri="{FF2B5EF4-FFF2-40B4-BE49-F238E27FC236}">
                  <a16:creationId xmlns:a16="http://schemas.microsoft.com/office/drawing/2014/main" id="{26645A34-BB8A-FB04-AAE3-F775B86183BF}"/>
                </a:ext>
              </a:extLst>
            </p:cNvPr>
            <p:cNvCxnSpPr>
              <a:cxnSpLocks/>
            </p:cNvCxnSpPr>
            <p:nvPr/>
          </p:nvCxnSpPr>
          <p:spPr>
            <a:xfrm>
              <a:off x="6816867" y="3026713"/>
              <a:ext cx="492394" cy="0"/>
            </a:xfrm>
            <a:prstGeom prst="line">
              <a:avLst/>
            </a:prstGeom>
            <a:noFill/>
            <a:ln w="31750" cap="rnd" cmpd="sng" algn="ctr">
              <a:solidFill>
                <a:srgbClr val="4DB4AD"/>
              </a:solidFill>
              <a:prstDash val="solid"/>
              <a:miter lim="800000"/>
              <a:headEnd type="triangle"/>
              <a:tailEnd type="none"/>
            </a:ln>
            <a:effectLst/>
          </p:spPr>
        </p:cxnSp>
        <p:cxnSp>
          <p:nvCxnSpPr>
            <p:cNvPr id="14" name="直線接點 13">
              <a:extLst>
                <a:ext uri="{FF2B5EF4-FFF2-40B4-BE49-F238E27FC236}">
                  <a16:creationId xmlns:a16="http://schemas.microsoft.com/office/drawing/2014/main" id="{EAF0E319-C0C0-0FBC-B207-6F576BDC13E5}"/>
                </a:ext>
              </a:extLst>
            </p:cNvPr>
            <p:cNvCxnSpPr>
              <a:cxnSpLocks/>
            </p:cNvCxnSpPr>
            <p:nvPr/>
          </p:nvCxnSpPr>
          <p:spPr>
            <a:xfrm flipV="1">
              <a:off x="5758038" y="3026714"/>
              <a:ext cx="1551223" cy="2603592"/>
            </a:xfrm>
            <a:prstGeom prst="line">
              <a:avLst/>
            </a:prstGeom>
            <a:noFill/>
            <a:ln w="31750" cap="rnd" cmpd="sng" algn="ctr">
              <a:solidFill>
                <a:srgbClr val="4DB4AD"/>
              </a:solidFill>
              <a:prstDash val="solid"/>
              <a:miter lim="800000"/>
            </a:ln>
            <a:effectLst/>
          </p:spPr>
        </p:cxnSp>
      </p:grpSp>
      <p:sp>
        <p:nvSpPr>
          <p:cNvPr id="17" name="文字方塊 16">
            <a:extLst>
              <a:ext uri="{FF2B5EF4-FFF2-40B4-BE49-F238E27FC236}">
                <a16:creationId xmlns:a16="http://schemas.microsoft.com/office/drawing/2014/main" id="{6AFBF300-E079-2821-6424-605F06A4156C}"/>
              </a:ext>
            </a:extLst>
          </p:cNvPr>
          <p:cNvSpPr txBox="1"/>
          <p:nvPr/>
        </p:nvSpPr>
        <p:spPr bwMode="auto">
          <a:xfrm>
            <a:off x="1647265" y="1913436"/>
            <a:ext cx="3021765" cy="461665"/>
          </a:xfrm>
          <a:prstGeom prst="rect">
            <a:avLst/>
          </a:prstGeom>
          <a:noFill/>
        </p:spPr>
        <p:txBody>
          <a:bodyPr wrap="square">
            <a:spAutoFit/>
          </a:bodyPr>
          <a:lstStyle/>
          <a:p>
            <a:pPr algn="ctr" defTabSz="914400" fontAlgn="base">
              <a:spcBef>
                <a:spcPct val="0"/>
              </a:spcBef>
              <a:spcAft>
                <a:spcPct val="0"/>
              </a:spcAft>
              <a:defRPr/>
            </a:pPr>
            <a:r>
              <a:rPr kumimoji="1" lang="zh-TW" altLang="en-US" sz="2400" b="1" kern="0" dirty="0">
                <a:solidFill>
                  <a:srgbClr val="4DB4AD"/>
                </a:solidFill>
                <a:latin typeface="微軟正黑體" pitchFamily="34" charset="-120"/>
                <a:ea typeface="微軟正黑體" pitchFamily="34" charset="-120"/>
              </a:rPr>
              <a:t>品質與食安認可</a:t>
            </a:r>
          </a:p>
        </p:txBody>
      </p:sp>
      <p:sp>
        <p:nvSpPr>
          <p:cNvPr id="18" name="文字方塊 17">
            <a:extLst>
              <a:ext uri="{FF2B5EF4-FFF2-40B4-BE49-F238E27FC236}">
                <a16:creationId xmlns:a16="http://schemas.microsoft.com/office/drawing/2014/main" id="{67ACE397-61D9-6583-FECD-1A67AA40BAA2}"/>
              </a:ext>
            </a:extLst>
          </p:cNvPr>
          <p:cNvSpPr txBox="1"/>
          <p:nvPr/>
        </p:nvSpPr>
        <p:spPr bwMode="auto">
          <a:xfrm>
            <a:off x="3903664" y="3317077"/>
            <a:ext cx="2651139" cy="461665"/>
          </a:xfrm>
          <a:prstGeom prst="rect">
            <a:avLst/>
          </a:prstGeom>
          <a:noFill/>
        </p:spPr>
        <p:txBody>
          <a:bodyPr wrap="square">
            <a:spAutoFit/>
          </a:bodyPr>
          <a:lstStyle/>
          <a:p>
            <a:pPr algn="ctr" defTabSz="914400" fontAlgn="base">
              <a:spcBef>
                <a:spcPct val="0"/>
              </a:spcBef>
              <a:spcAft>
                <a:spcPct val="0"/>
              </a:spcAft>
              <a:defRPr/>
            </a:pPr>
            <a:r>
              <a:rPr kumimoji="1" lang="zh-TW" altLang="en-US" sz="2400" b="1" kern="0" dirty="0">
                <a:solidFill>
                  <a:srgbClr val="4DB4AD"/>
                </a:solidFill>
                <a:latin typeface="微軟正黑體" pitchFamily="34" charset="-120"/>
                <a:ea typeface="微軟正黑體" pitchFamily="34" charset="-120"/>
              </a:rPr>
              <a:t>華人飲食文化相近</a:t>
            </a:r>
          </a:p>
        </p:txBody>
      </p:sp>
      <p:sp>
        <p:nvSpPr>
          <p:cNvPr id="19" name="文字方塊 18">
            <a:extLst>
              <a:ext uri="{FF2B5EF4-FFF2-40B4-BE49-F238E27FC236}">
                <a16:creationId xmlns:a16="http://schemas.microsoft.com/office/drawing/2014/main" id="{132AFD97-94C3-17E2-F581-D7C1D491B99B}"/>
              </a:ext>
            </a:extLst>
          </p:cNvPr>
          <p:cNvSpPr txBox="1"/>
          <p:nvPr/>
        </p:nvSpPr>
        <p:spPr bwMode="auto">
          <a:xfrm>
            <a:off x="44828" y="3358522"/>
            <a:ext cx="2025948" cy="461665"/>
          </a:xfrm>
          <a:prstGeom prst="rect">
            <a:avLst/>
          </a:prstGeom>
          <a:noFill/>
        </p:spPr>
        <p:txBody>
          <a:bodyPr wrap="square">
            <a:spAutoFit/>
          </a:bodyPr>
          <a:lstStyle/>
          <a:p>
            <a:pPr algn="ctr" defTabSz="914400" fontAlgn="base">
              <a:spcBef>
                <a:spcPct val="0"/>
              </a:spcBef>
              <a:spcAft>
                <a:spcPct val="0"/>
              </a:spcAft>
              <a:defRPr/>
            </a:pPr>
            <a:r>
              <a:rPr lang="zh-TW" altLang="en-US" sz="2400" b="1" kern="0" dirty="0">
                <a:solidFill>
                  <a:srgbClr val="4DB4AD"/>
                </a:solidFill>
                <a:latin typeface="微軟正黑體" pitchFamily="34" charset="-120"/>
                <a:ea typeface="微軟正黑體" pitchFamily="34" charset="-120"/>
              </a:rPr>
              <a:t>國際市場缺口</a:t>
            </a:r>
            <a:endParaRPr kumimoji="1" lang="zh-TW" altLang="en-US" sz="2400" b="1" kern="0" dirty="0">
              <a:solidFill>
                <a:srgbClr val="4DB4AD"/>
              </a:solidFill>
              <a:latin typeface="微軟正黑體" pitchFamily="34" charset="-120"/>
              <a:ea typeface="微軟正黑體" pitchFamily="34" charset="-120"/>
            </a:endParaRPr>
          </a:p>
        </p:txBody>
      </p:sp>
      <p:sp>
        <p:nvSpPr>
          <p:cNvPr id="20" name="文字方塊 15">
            <a:extLst>
              <a:ext uri="{FF2B5EF4-FFF2-40B4-BE49-F238E27FC236}">
                <a16:creationId xmlns:a16="http://schemas.microsoft.com/office/drawing/2014/main" id="{53ED0DB7-73CA-C34A-232C-8E22E8E122FA}"/>
              </a:ext>
            </a:extLst>
          </p:cNvPr>
          <p:cNvSpPr txBox="1">
            <a:spLocks noChangeArrowheads="1"/>
          </p:cNvSpPr>
          <p:nvPr/>
        </p:nvSpPr>
        <p:spPr bwMode="auto">
          <a:xfrm>
            <a:off x="4215549" y="1220176"/>
            <a:ext cx="4013420" cy="1077218"/>
          </a:xfrm>
          <a:prstGeom prst="rect">
            <a:avLst/>
          </a:prstGeom>
          <a:noFill/>
          <a:ln w="9525">
            <a:noFill/>
            <a:miter lim="800000"/>
            <a:headEnd/>
            <a:tailEnd/>
          </a:ln>
        </p:spPr>
        <p:txBody>
          <a:bodyPr wrap="square">
            <a:spAutoFit/>
          </a:bodyPr>
          <a:lstStyle/>
          <a:p>
            <a:pPr marL="285750" indent="-285750" defTabSz="914400" fontAlgn="base">
              <a:spcBef>
                <a:spcPct val="0"/>
              </a:spcBef>
              <a:spcAft>
                <a:spcPct val="0"/>
              </a:spcAft>
              <a:buFont typeface="Wingdings" panose="05000000000000000000" pitchFamily="2" charset="2"/>
              <a:buChar char="n"/>
              <a:defRPr/>
            </a:pPr>
            <a:r>
              <a:rPr kumimoji="1" lang="zh-TW" altLang="en-US" sz="1600" kern="0" dirty="0">
                <a:solidFill>
                  <a:prstClr val="black"/>
                </a:solidFill>
                <a:latin typeface="微軟正黑體" pitchFamily="34" charset="-120"/>
                <a:ea typeface="微軟正黑體" pitchFamily="34" charset="-120"/>
              </a:rPr>
              <a:t>品質穩定｜契作制度，標準化管理  </a:t>
            </a:r>
          </a:p>
          <a:p>
            <a:pPr marL="285750" indent="-285750" defTabSz="914400" fontAlgn="base">
              <a:spcBef>
                <a:spcPct val="0"/>
              </a:spcBef>
              <a:spcAft>
                <a:spcPct val="0"/>
              </a:spcAft>
              <a:buFont typeface="Wingdings" panose="05000000000000000000" pitchFamily="2" charset="2"/>
              <a:buChar char="n"/>
              <a:defRPr/>
            </a:pPr>
            <a:r>
              <a:rPr kumimoji="1" lang="zh-TW" altLang="en-US" sz="1600" kern="0" dirty="0">
                <a:solidFill>
                  <a:prstClr val="black"/>
                </a:solidFill>
                <a:latin typeface="微軟正黑體" pitchFamily="34" charset="-120"/>
                <a:ea typeface="微軟正黑體" pitchFamily="34" charset="-120"/>
              </a:rPr>
              <a:t>全程可追溯｜產銷履歷驗證至個別田區  </a:t>
            </a:r>
          </a:p>
          <a:p>
            <a:pPr marL="285750" indent="-285750" defTabSz="914400" fontAlgn="base">
              <a:spcBef>
                <a:spcPct val="0"/>
              </a:spcBef>
              <a:spcAft>
                <a:spcPct val="0"/>
              </a:spcAft>
              <a:buFont typeface="Wingdings" panose="05000000000000000000" pitchFamily="2" charset="2"/>
              <a:buChar char="n"/>
              <a:defRPr/>
            </a:pPr>
            <a:r>
              <a:rPr kumimoji="1" lang="zh-TW" altLang="en-US" sz="1600" kern="0" dirty="0">
                <a:solidFill>
                  <a:prstClr val="black"/>
                </a:solidFill>
                <a:latin typeface="微軟正黑體" pitchFamily="34" charset="-120"/>
                <a:ea typeface="微軟正黑體" pitchFamily="34" charset="-120"/>
              </a:rPr>
              <a:t>國際認證｜已行銷日本、歐洲、美洲、澳洲與東南亞等市場</a:t>
            </a:r>
          </a:p>
        </p:txBody>
      </p:sp>
      <p:sp>
        <p:nvSpPr>
          <p:cNvPr id="21" name="文字方塊 20">
            <a:extLst>
              <a:ext uri="{FF2B5EF4-FFF2-40B4-BE49-F238E27FC236}">
                <a16:creationId xmlns:a16="http://schemas.microsoft.com/office/drawing/2014/main" id="{A6864F4F-A566-28B9-B985-9D32393E3732}"/>
              </a:ext>
            </a:extLst>
          </p:cNvPr>
          <p:cNvSpPr txBox="1"/>
          <p:nvPr/>
        </p:nvSpPr>
        <p:spPr bwMode="auto">
          <a:xfrm>
            <a:off x="3941828" y="3800717"/>
            <a:ext cx="3914369" cy="1077218"/>
          </a:xfrm>
          <a:prstGeom prst="rect">
            <a:avLst/>
          </a:prstGeom>
          <a:noFill/>
        </p:spPr>
        <p:txBody>
          <a:bodyPr wrap="square">
            <a:spAutoFit/>
          </a:bodyPr>
          <a:lstStyle/>
          <a:p>
            <a:pPr defTabSz="914400">
              <a:defRPr/>
            </a:pPr>
            <a:r>
              <a:rPr kumimoji="1" lang="zh-TW" altLang="en-US" sz="1600" kern="0" dirty="0">
                <a:solidFill>
                  <a:prstClr val="black"/>
                </a:solidFill>
                <a:latin typeface="微軟正黑體" pitchFamily="34" charset="-120"/>
                <a:ea typeface="微軟正黑體" pitchFamily="34" charset="-120"/>
              </a:rPr>
              <a:t>亞洲移民的米食需求，提升餐飲市場及高端精品米的需求，臺灣米品種與日本米品種淵源深厚，口感與香氣符合日本及多國華裔人口飲食習慣，市場接受度高</a:t>
            </a:r>
          </a:p>
        </p:txBody>
      </p:sp>
      <p:sp>
        <p:nvSpPr>
          <p:cNvPr id="22" name="文字方塊 21">
            <a:extLst>
              <a:ext uri="{FF2B5EF4-FFF2-40B4-BE49-F238E27FC236}">
                <a16:creationId xmlns:a16="http://schemas.microsoft.com/office/drawing/2014/main" id="{44041F3F-1069-392A-10C9-588D726F483B}"/>
              </a:ext>
            </a:extLst>
          </p:cNvPr>
          <p:cNvSpPr txBox="1"/>
          <p:nvPr/>
        </p:nvSpPr>
        <p:spPr bwMode="auto">
          <a:xfrm>
            <a:off x="129031" y="3852222"/>
            <a:ext cx="2025948" cy="1569660"/>
          </a:xfrm>
          <a:prstGeom prst="rect">
            <a:avLst/>
          </a:prstGeom>
          <a:noFill/>
        </p:spPr>
        <p:txBody>
          <a:bodyPr wrap="square">
            <a:spAutoFit/>
          </a:bodyPr>
          <a:lstStyle/>
          <a:p>
            <a:pPr defTabSz="914400" fontAlgn="base">
              <a:spcBef>
                <a:spcPct val="0"/>
              </a:spcBef>
              <a:spcAft>
                <a:spcPct val="0"/>
              </a:spcAft>
              <a:defRPr/>
            </a:pPr>
            <a:r>
              <a:rPr kumimoji="1" lang="zh-TW" altLang="en-US" sz="1600" kern="0" dirty="0">
                <a:solidFill>
                  <a:prstClr val="black"/>
                </a:solidFill>
                <a:latin typeface="微軟正黑體" pitchFamily="34" charset="-120"/>
                <a:ea typeface="微軟正黑體" pitchFamily="34" charset="-120"/>
              </a:rPr>
              <a:t>依前述市場觀測分享，可以清楚了解每個市場都有其米食需求與獨特機會</a:t>
            </a:r>
            <a:r>
              <a:rPr kumimoji="1" lang="zh-TW" altLang="en-US" sz="1600" kern="0" dirty="0">
                <a:solidFill>
                  <a:prstClr val="black"/>
                </a:solidFill>
                <a:latin typeface="PMingLiU" panose="02020500000000000000" pitchFamily="18" charset="-120"/>
                <a:ea typeface="PMingLiU" panose="02020500000000000000" pitchFamily="18" charset="-120"/>
              </a:rPr>
              <a:t>，</a:t>
            </a:r>
            <a:r>
              <a:rPr kumimoji="1" lang="zh-TW" altLang="en-US" sz="1600" kern="0" dirty="0">
                <a:solidFill>
                  <a:prstClr val="black"/>
                </a:solidFill>
                <a:latin typeface="微軟正黑體" pitchFamily="34" charset="-120"/>
                <a:ea typeface="微軟正黑體" pitchFamily="34" charset="-120"/>
              </a:rPr>
              <a:t>為臺灣優質好米提供了絕佳外銷契機</a:t>
            </a:r>
            <a:endParaRPr kumimoji="1" lang="en-US" altLang="zh-TW" sz="1600" kern="0" dirty="0">
              <a:solidFill>
                <a:prstClr val="black"/>
              </a:solidFill>
              <a:latin typeface="微軟正黑體" pitchFamily="34" charset="-120"/>
              <a:ea typeface="微軟正黑體" pitchFamily="34" charset="-120"/>
            </a:endParaRPr>
          </a:p>
        </p:txBody>
      </p:sp>
      <p:pic>
        <p:nvPicPr>
          <p:cNvPr id="34" name="圖片 33" descr="一張含有 籃, 天然材料, 木製的, 室內 的圖片">
            <a:extLst>
              <a:ext uri="{FF2B5EF4-FFF2-40B4-BE49-F238E27FC236}">
                <a16:creationId xmlns:a16="http://schemas.microsoft.com/office/drawing/2014/main" id="{1DD71BA8-5058-7DFA-291D-7F2EF93BAAEA}"/>
              </a:ext>
            </a:extLst>
          </p:cNvPr>
          <p:cNvPicPr>
            <a:picLocks noChangeAspect="1"/>
          </p:cNvPicPr>
          <p:nvPr/>
        </p:nvPicPr>
        <p:blipFill>
          <a:blip r:embed="rId8">
            <a:extLst>
              <a:ext uri="{28A0092B-C50C-407E-A947-70E740481C1C}">
                <a14:useLocalDpi xmlns:a14="http://schemas.microsoft.com/office/drawing/2010/main" val="0"/>
              </a:ext>
            </a:extLst>
          </a:blip>
          <a:srcRect l="2636" r="8918"/>
          <a:stretch>
            <a:fillRect/>
          </a:stretch>
        </p:blipFill>
        <p:spPr>
          <a:xfrm>
            <a:off x="2233783" y="2811038"/>
            <a:ext cx="1343868" cy="1009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文字方塊 34">
            <a:extLst>
              <a:ext uri="{FF2B5EF4-FFF2-40B4-BE49-F238E27FC236}">
                <a16:creationId xmlns:a16="http://schemas.microsoft.com/office/drawing/2014/main" id="{A8768828-FB34-714C-A6C2-1B3761F79C5C}"/>
              </a:ext>
            </a:extLst>
          </p:cNvPr>
          <p:cNvSpPr txBox="1"/>
          <p:nvPr/>
        </p:nvSpPr>
        <p:spPr bwMode="auto">
          <a:xfrm>
            <a:off x="2905717" y="5132699"/>
            <a:ext cx="2651139" cy="461665"/>
          </a:xfrm>
          <a:prstGeom prst="rect">
            <a:avLst/>
          </a:prstGeom>
          <a:noFill/>
        </p:spPr>
        <p:txBody>
          <a:bodyPr wrap="square">
            <a:spAutoFit/>
          </a:bodyPr>
          <a:lstStyle/>
          <a:p>
            <a:pPr algn="ctr" defTabSz="914400" fontAlgn="base">
              <a:spcBef>
                <a:spcPct val="0"/>
              </a:spcBef>
              <a:spcAft>
                <a:spcPct val="0"/>
              </a:spcAft>
              <a:defRPr/>
            </a:pPr>
            <a:r>
              <a:rPr kumimoji="1" lang="zh-TW" altLang="en-US" sz="2400" b="1" kern="0" dirty="0">
                <a:solidFill>
                  <a:srgbClr val="4DB4AD"/>
                </a:solidFill>
                <a:latin typeface="微軟正黑體" pitchFamily="34" charset="-120"/>
                <a:ea typeface="微軟正黑體" pitchFamily="34" charset="-120"/>
              </a:rPr>
              <a:t>開拓新通路</a:t>
            </a:r>
          </a:p>
        </p:txBody>
      </p:sp>
      <p:sp>
        <p:nvSpPr>
          <p:cNvPr id="52" name="文字方塊 51">
            <a:extLst>
              <a:ext uri="{FF2B5EF4-FFF2-40B4-BE49-F238E27FC236}">
                <a16:creationId xmlns:a16="http://schemas.microsoft.com/office/drawing/2014/main" id="{2F31B5A2-044A-2465-68F3-2C0BDE3BC3FA}"/>
              </a:ext>
            </a:extLst>
          </p:cNvPr>
          <p:cNvSpPr txBox="1"/>
          <p:nvPr/>
        </p:nvSpPr>
        <p:spPr>
          <a:xfrm>
            <a:off x="2874731" y="5594287"/>
            <a:ext cx="4334591" cy="784830"/>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zh-TW" altLang="en-US" sz="1600" kern="0" dirty="0">
                <a:solidFill>
                  <a:prstClr val="black"/>
                </a:solidFill>
                <a:latin typeface="微軟正黑體" pitchFamily="34" charset="-120"/>
                <a:ea typeface="微軟正黑體" pitchFamily="34" charset="-120"/>
              </a:rPr>
              <a:t>臺</a:t>
            </a:r>
            <a:r>
              <a:rPr kumimoji="1" lang="en-US" altLang="zh-TW" sz="1600" kern="0" dirty="0" err="1">
                <a:solidFill>
                  <a:prstClr val="black"/>
                </a:solidFill>
                <a:latin typeface="微軟正黑體" pitchFamily="34" charset="-120"/>
                <a:ea typeface="微軟正黑體" pitchFamily="34" charset="-120"/>
              </a:rPr>
              <a:t>灣米外銷從加工用米</a:t>
            </a:r>
            <a:r>
              <a:rPr kumimoji="1" lang="en-US" altLang="zh-TW" sz="1600" kern="0" dirty="0">
                <a:solidFill>
                  <a:prstClr val="black"/>
                </a:solidFill>
                <a:latin typeface="微軟正黑體" pitchFamily="34" charset="-120"/>
                <a:ea typeface="微軟正黑體" pitchFamily="34" charset="-120"/>
              </a:rPr>
              <a:t>，</a:t>
            </a:r>
            <a:r>
              <a:rPr kumimoji="1" lang="zh-TW" altLang="en-US" sz="1600" kern="0" dirty="0">
                <a:solidFill>
                  <a:prstClr val="black"/>
                </a:solidFill>
                <a:latin typeface="微軟正黑體" pitchFamily="34" charset="-120"/>
                <a:ea typeface="微軟正黑體" pitchFamily="34" charset="-120"/>
              </a:rPr>
              <a:t>已</a:t>
            </a:r>
            <a:r>
              <a:rPr kumimoji="1" lang="en-US" altLang="zh-TW" sz="1600" kern="0" dirty="0" err="1">
                <a:solidFill>
                  <a:prstClr val="black"/>
                </a:solidFill>
                <a:latin typeface="微軟正黑體" pitchFamily="34" charset="-120"/>
                <a:ea typeface="微軟正黑體" pitchFamily="34" charset="-120"/>
              </a:rPr>
              <a:t>打入</a:t>
            </a:r>
            <a:r>
              <a:rPr kumimoji="1" lang="zh-TW" altLang="en-US" sz="1600" kern="0" dirty="0">
                <a:solidFill>
                  <a:prstClr val="black"/>
                </a:solidFill>
                <a:latin typeface="微軟正黑體" pitchFamily="34" charset="-120"/>
                <a:ea typeface="微軟正黑體" pitchFamily="34" charset="-120"/>
              </a:rPr>
              <a:t>零售通路或</a:t>
            </a:r>
            <a:r>
              <a:rPr kumimoji="1" lang="en-US" altLang="zh-TW" sz="1600" kern="0" dirty="0" err="1">
                <a:solidFill>
                  <a:prstClr val="black"/>
                </a:solidFill>
                <a:latin typeface="微軟正黑體" pitchFamily="34" charset="-120"/>
                <a:ea typeface="微軟正黑體" pitchFamily="34" charset="-120"/>
              </a:rPr>
              <a:t>團膳市場</a:t>
            </a:r>
            <a:r>
              <a:rPr kumimoji="1" lang="en-US" altLang="zh-TW" sz="1600" kern="0" dirty="0">
                <a:solidFill>
                  <a:prstClr val="black"/>
                </a:solidFill>
                <a:latin typeface="微軟正黑體" pitchFamily="34" charset="-120"/>
                <a:ea typeface="微軟正黑體" pitchFamily="34" charset="-120"/>
              </a:rPr>
              <a:t>，</a:t>
            </a:r>
            <a:r>
              <a:rPr kumimoji="1" lang="zh-TW" altLang="en-US" sz="1600" kern="0" dirty="0">
                <a:solidFill>
                  <a:prstClr val="black"/>
                </a:solidFill>
                <a:latin typeface="微軟正黑體" pitchFamily="34" charset="-120"/>
                <a:ea typeface="微軟正黑體" pitchFamily="34" charset="-120"/>
              </a:rPr>
              <a:t>例</a:t>
            </a:r>
            <a:r>
              <a:rPr kumimoji="1" lang="en-US" altLang="zh-TW" sz="1600" kern="0" dirty="0" err="1">
                <a:solidFill>
                  <a:prstClr val="black"/>
                </a:solidFill>
                <a:latin typeface="微軟正黑體" pitchFamily="34" charset="-120"/>
                <a:ea typeface="微軟正黑體" pitchFamily="34" charset="-120"/>
              </a:rPr>
              <a:t>如大倉米舖與日本大型食材供應商合作，供應給學校、醫院及超市零售</a:t>
            </a:r>
            <a:endParaRPr kumimoji="1" lang="en-US" altLang="zh-TW" sz="1600" kern="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7082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E0A25-DE15-1CBD-D8A6-BBE2EB7F8C15}"/>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C073A5F8-7375-98BC-C813-8697562081DA}"/>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26</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02731A11-0B19-F43F-E359-4A43198224B5}"/>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柒、結語</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2/3</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8" name="文字方塊 7">
            <a:extLst>
              <a:ext uri="{FF2B5EF4-FFF2-40B4-BE49-F238E27FC236}">
                <a16:creationId xmlns:a16="http://schemas.microsoft.com/office/drawing/2014/main" id="{46283E73-B5C7-E896-14BF-7DDA9DADE47F}"/>
              </a:ext>
            </a:extLst>
          </p:cNvPr>
          <p:cNvSpPr txBox="1"/>
          <p:nvPr/>
        </p:nvSpPr>
        <p:spPr>
          <a:xfrm>
            <a:off x="1321999" y="1429071"/>
            <a:ext cx="10599113" cy="420564"/>
          </a:xfrm>
          <a:prstGeom prst="rect">
            <a:avLst/>
          </a:prstGeom>
          <a:noFill/>
        </p:spPr>
        <p:txBody>
          <a:bodyPr wrap="square">
            <a:spAutoFit/>
          </a:bodyPr>
          <a:lstStyle/>
          <a:p>
            <a:r>
              <a:rPr lang="zh-TW" altLang="en-US" sz="2133" b="1" dirty="0">
                <a:solidFill>
                  <a:srgbClr val="1C2E50"/>
                </a:solidFill>
                <a:latin typeface="微軟正黑體" panose="020B0604030504040204" pitchFamily="34" charset="-120"/>
                <a:ea typeface="微軟正黑體" panose="020B0604030504040204" pitchFamily="34" charset="-120"/>
                <a:cs typeface="Arial"/>
              </a:rPr>
              <a:t>面對國際貿易自由化、農業結構挑戰等內外環境衝擊，我國政府積極推動農業產業升級</a:t>
            </a:r>
            <a:endParaRPr lang="en-US" altLang="zh-TW" sz="2133" b="1" dirty="0">
              <a:solidFill>
                <a:srgbClr val="1C2E50"/>
              </a:solidFill>
              <a:latin typeface="微軟正黑體" panose="020B0604030504040204" pitchFamily="34" charset="-120"/>
              <a:ea typeface="微軟正黑體" panose="020B0604030504040204" pitchFamily="34" charset="-120"/>
              <a:cs typeface="Arial"/>
            </a:endParaRPr>
          </a:p>
        </p:txBody>
      </p:sp>
      <p:sp>
        <p:nvSpPr>
          <p:cNvPr id="20" name="文本框 16">
            <a:extLst>
              <a:ext uri="{FF2B5EF4-FFF2-40B4-BE49-F238E27FC236}">
                <a16:creationId xmlns:a16="http://schemas.microsoft.com/office/drawing/2014/main" id="{9FED3DDF-D62B-1D9E-37AF-A017A142EB6F}"/>
              </a:ext>
            </a:extLst>
          </p:cNvPr>
          <p:cNvSpPr txBox="1"/>
          <p:nvPr/>
        </p:nvSpPr>
        <p:spPr>
          <a:xfrm flipH="1">
            <a:off x="990465" y="2717590"/>
            <a:ext cx="3544931" cy="1156086"/>
          </a:xfrm>
          <a:prstGeom prst="rect">
            <a:avLst/>
          </a:prstGeom>
          <a:noFill/>
        </p:spPr>
        <p:txBody>
          <a:bodyPr wrap="square" rtlCol="0">
            <a:spAutoFit/>
          </a:bodyPr>
          <a:lstStyle/>
          <a:p>
            <a:pPr algn="just" defTabSz="914400">
              <a:lnSpc>
                <a:spcPts val="1600"/>
              </a:lnSpc>
            </a:pPr>
            <a:r>
              <a:rPr lang="zh-TW" altLang="en-US" sz="2133" b="1" dirty="0">
                <a:solidFill>
                  <a:srgbClr val="1C2E50"/>
                </a:solidFill>
                <a:latin typeface="Times New Roman" panose="02020603050405020304" pitchFamily="18" charset="0"/>
                <a:ea typeface="微軟正黑體" panose="020B0604030504040204" pitchFamily="34" charset="-120"/>
                <a:cs typeface="Times New Roman" panose="02020603050405020304" pitchFamily="18" charset="0"/>
                <a:sym typeface="+mn-lt"/>
              </a:rPr>
              <a:t>稻米產銷契作集團產區建置</a:t>
            </a:r>
            <a:endParaRPr lang="en-US" altLang="zh-TW" sz="2133" b="1" dirty="0">
              <a:solidFill>
                <a:srgbClr val="1C2E50"/>
              </a:solidFill>
              <a:latin typeface="Times New Roman" panose="02020603050405020304" pitchFamily="18" charset="0"/>
              <a:ea typeface="微軟正黑體" panose="020B0604030504040204" pitchFamily="34" charset="-120"/>
              <a:cs typeface="Times New Roman" panose="02020603050405020304" pitchFamily="18" charset="0"/>
              <a:sym typeface="+mn-lt"/>
            </a:endParaRPr>
          </a:p>
          <a:p>
            <a:pPr algn="just" defTabSz="914400">
              <a:lnSpc>
                <a:spcPct val="150000"/>
              </a:lnSpc>
              <a:spcBef>
                <a:spcPts val="600"/>
              </a:spcBef>
            </a:pP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形成規模化、高品質、可控的生產體系</a:t>
            </a:r>
            <a:endParaRPr lang="zh-CN"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endParaRPr>
          </a:p>
        </p:txBody>
      </p:sp>
      <p:sp>
        <p:nvSpPr>
          <p:cNvPr id="22" name="文本框 21">
            <a:extLst>
              <a:ext uri="{FF2B5EF4-FFF2-40B4-BE49-F238E27FC236}">
                <a16:creationId xmlns:a16="http://schemas.microsoft.com/office/drawing/2014/main" id="{42C05FA8-7D46-F5B3-2DE9-D735A5D10088}"/>
              </a:ext>
            </a:extLst>
          </p:cNvPr>
          <p:cNvSpPr txBox="1"/>
          <p:nvPr/>
        </p:nvSpPr>
        <p:spPr>
          <a:xfrm flipH="1">
            <a:off x="917478" y="4452719"/>
            <a:ext cx="3640001" cy="1570943"/>
          </a:xfrm>
          <a:prstGeom prst="rect">
            <a:avLst/>
          </a:prstGeom>
          <a:noFill/>
        </p:spPr>
        <p:txBody>
          <a:bodyPr wrap="square" rtlCol="0">
            <a:spAutoFit/>
          </a:bodyPr>
          <a:lstStyle/>
          <a:p>
            <a:pPr algn="just" defTabSz="914400">
              <a:lnSpc>
                <a:spcPts val="1600"/>
              </a:lnSpc>
            </a:pPr>
            <a:r>
              <a:rPr lang="zh-TW" altLang="en-US" sz="2133" b="1" dirty="0">
                <a:solidFill>
                  <a:srgbClr val="1C2E50"/>
                </a:solidFill>
                <a:latin typeface="微軟正黑體" panose="020B0604030504040204" pitchFamily="34" charset="-120"/>
                <a:ea typeface="微軟正黑體" panose="020B0604030504040204" pitchFamily="34" charset="-120"/>
                <a:cs typeface="Arial"/>
                <a:sym typeface="+mn-lt"/>
              </a:rPr>
              <a:t>政策與獎勵機制</a:t>
            </a:r>
            <a:endParaRPr lang="en-US" altLang="zh-TW" sz="2133" b="1" dirty="0">
              <a:solidFill>
                <a:srgbClr val="1C2E50"/>
              </a:solidFill>
              <a:latin typeface="微軟正黑體" panose="020B0604030504040204" pitchFamily="34" charset="-120"/>
              <a:ea typeface="微軟正黑體" panose="020B0604030504040204" pitchFamily="34" charset="-120"/>
              <a:cs typeface="Arial"/>
              <a:sym typeface="+mn-lt"/>
            </a:endParaRPr>
          </a:p>
          <a:p>
            <a:pPr algn="just" defTabSz="914400">
              <a:lnSpc>
                <a:spcPct val="150000"/>
              </a:lnSpc>
              <a:spcBef>
                <a:spcPts val="600"/>
              </a:spcBef>
            </a:pP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a:t>
            </a:r>
            <a:r>
              <a:rPr lang="en-US" altLang="zh-TW"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1</a:t>
            </a: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集、</a:t>
            </a:r>
            <a:r>
              <a:rPr lang="en-US" altLang="zh-TW"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2</a:t>
            </a: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轉、</a:t>
            </a:r>
            <a:r>
              <a:rPr lang="en-US" altLang="zh-TW"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3</a:t>
            </a: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加</a:t>
            </a:r>
            <a:r>
              <a:rPr lang="en-US" altLang="zh-TW"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3</a:t>
            </a: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rPr>
              <a:t>」稻米產業推動策略鼓勵集團產區種植特色米品種，拓展外銷</a:t>
            </a:r>
            <a:endPar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cxnSp>
        <p:nvCxnSpPr>
          <p:cNvPr id="23" name="直接连接符 11">
            <a:extLst>
              <a:ext uri="{FF2B5EF4-FFF2-40B4-BE49-F238E27FC236}">
                <a16:creationId xmlns:a16="http://schemas.microsoft.com/office/drawing/2014/main" id="{BAAFD2F5-B600-4E4D-EF87-EBCE4A722591}"/>
              </a:ext>
            </a:extLst>
          </p:cNvPr>
          <p:cNvCxnSpPr>
            <a:cxnSpLocks/>
          </p:cNvCxnSpPr>
          <p:nvPr/>
        </p:nvCxnSpPr>
        <p:spPr>
          <a:xfrm>
            <a:off x="4602303" y="2260324"/>
            <a:ext cx="0" cy="1726498"/>
          </a:xfrm>
          <a:prstGeom prst="line">
            <a:avLst/>
          </a:prstGeom>
          <a:noFill/>
          <a:ln w="38100" cap="flat" cmpd="sng" algn="ctr">
            <a:solidFill>
              <a:srgbClr val="315CB1"/>
            </a:solidFill>
            <a:prstDash val="solid"/>
            <a:miter lim="800000"/>
          </a:ln>
          <a:effectLst/>
        </p:spPr>
      </p:cxnSp>
      <p:cxnSp>
        <p:nvCxnSpPr>
          <p:cNvPr id="24" name="直接连接符 11">
            <a:extLst>
              <a:ext uri="{FF2B5EF4-FFF2-40B4-BE49-F238E27FC236}">
                <a16:creationId xmlns:a16="http://schemas.microsoft.com/office/drawing/2014/main" id="{7F05E512-076A-267A-1B58-4E3A3B1D11B8}"/>
              </a:ext>
            </a:extLst>
          </p:cNvPr>
          <p:cNvCxnSpPr>
            <a:cxnSpLocks/>
          </p:cNvCxnSpPr>
          <p:nvPr/>
        </p:nvCxnSpPr>
        <p:spPr>
          <a:xfrm>
            <a:off x="7591458" y="2260324"/>
            <a:ext cx="0" cy="2003497"/>
          </a:xfrm>
          <a:prstGeom prst="line">
            <a:avLst/>
          </a:prstGeom>
          <a:noFill/>
          <a:ln w="38100" cap="flat" cmpd="sng" algn="ctr">
            <a:solidFill>
              <a:srgbClr val="FF8B75"/>
            </a:solidFill>
            <a:prstDash val="solid"/>
            <a:miter lim="800000"/>
          </a:ln>
          <a:effectLst/>
        </p:spPr>
      </p:cxnSp>
      <p:cxnSp>
        <p:nvCxnSpPr>
          <p:cNvPr id="25" name="直接连接符 11">
            <a:extLst>
              <a:ext uri="{FF2B5EF4-FFF2-40B4-BE49-F238E27FC236}">
                <a16:creationId xmlns:a16="http://schemas.microsoft.com/office/drawing/2014/main" id="{4481F4FF-4FCD-B328-FC81-E07C8C152B1F}"/>
              </a:ext>
            </a:extLst>
          </p:cNvPr>
          <p:cNvCxnSpPr>
            <a:cxnSpLocks/>
          </p:cNvCxnSpPr>
          <p:nvPr/>
        </p:nvCxnSpPr>
        <p:spPr>
          <a:xfrm>
            <a:off x="7591458" y="4452719"/>
            <a:ext cx="0" cy="1726498"/>
          </a:xfrm>
          <a:prstGeom prst="line">
            <a:avLst/>
          </a:prstGeom>
          <a:noFill/>
          <a:ln w="38100" cap="flat" cmpd="sng" algn="ctr">
            <a:solidFill>
              <a:srgbClr val="FF8B75"/>
            </a:solidFill>
            <a:prstDash val="solid"/>
            <a:miter lim="800000"/>
          </a:ln>
          <a:effectLst/>
        </p:spPr>
      </p:cxnSp>
      <p:cxnSp>
        <p:nvCxnSpPr>
          <p:cNvPr id="26" name="直接连接符 11">
            <a:extLst>
              <a:ext uri="{FF2B5EF4-FFF2-40B4-BE49-F238E27FC236}">
                <a16:creationId xmlns:a16="http://schemas.microsoft.com/office/drawing/2014/main" id="{47BFF052-7E40-C796-4596-9A93B4AC052D}"/>
              </a:ext>
            </a:extLst>
          </p:cNvPr>
          <p:cNvCxnSpPr>
            <a:cxnSpLocks/>
          </p:cNvCxnSpPr>
          <p:nvPr/>
        </p:nvCxnSpPr>
        <p:spPr>
          <a:xfrm>
            <a:off x="4602303" y="4461054"/>
            <a:ext cx="0" cy="1718163"/>
          </a:xfrm>
          <a:prstGeom prst="line">
            <a:avLst/>
          </a:prstGeom>
          <a:noFill/>
          <a:ln w="38100" cap="flat" cmpd="sng" algn="ctr">
            <a:solidFill>
              <a:srgbClr val="315CB1"/>
            </a:solidFill>
            <a:prstDash val="solid"/>
            <a:miter lim="800000"/>
          </a:ln>
          <a:effectLst/>
        </p:spPr>
      </p:cxnSp>
      <p:sp>
        <p:nvSpPr>
          <p:cNvPr id="27" name="文本框 16">
            <a:extLst>
              <a:ext uri="{FF2B5EF4-FFF2-40B4-BE49-F238E27FC236}">
                <a16:creationId xmlns:a16="http://schemas.microsoft.com/office/drawing/2014/main" id="{A540880C-96D6-6B16-956B-C41F75D6ED9E}"/>
              </a:ext>
            </a:extLst>
          </p:cNvPr>
          <p:cNvSpPr txBox="1"/>
          <p:nvPr/>
        </p:nvSpPr>
        <p:spPr>
          <a:xfrm flipH="1">
            <a:off x="7790715" y="2726082"/>
            <a:ext cx="3694097" cy="1155445"/>
          </a:xfrm>
          <a:prstGeom prst="rect">
            <a:avLst/>
          </a:prstGeom>
          <a:noFill/>
        </p:spPr>
        <p:txBody>
          <a:bodyPr wrap="square" rtlCol="0">
            <a:spAutoFit/>
          </a:bodyPr>
          <a:lstStyle/>
          <a:p>
            <a:pPr algn="just" defTabSz="914400">
              <a:lnSpc>
                <a:spcPts val="1600"/>
              </a:lnSpc>
            </a:pPr>
            <a:r>
              <a:rPr lang="zh-TW" altLang="en-US" sz="2133" b="1" dirty="0">
                <a:solidFill>
                  <a:srgbClr val="1C2E50"/>
                </a:solidFill>
                <a:latin typeface="微軟正黑體" panose="020B0604030504040204" pitchFamily="34" charset="-120"/>
                <a:ea typeface="微軟正黑體" panose="020B0604030504040204" pitchFamily="34" charset="-120"/>
                <a:cs typeface="Arial"/>
                <a:sym typeface="+mn-lt"/>
              </a:rPr>
              <a:t>外銷市場推廣與媒合</a:t>
            </a:r>
            <a:endParaRPr lang="en-US" altLang="zh-TW" sz="2133" b="1" dirty="0">
              <a:solidFill>
                <a:srgbClr val="1C2E50"/>
              </a:solidFill>
              <a:latin typeface="微軟正黑體" panose="020B0604030504040204" pitchFamily="34" charset="-120"/>
              <a:ea typeface="微軟正黑體" panose="020B0604030504040204" pitchFamily="34" charset="-120"/>
              <a:cs typeface="Arial"/>
              <a:sym typeface="+mn-lt"/>
            </a:endParaRPr>
          </a:p>
          <a:p>
            <a:pPr algn="just" defTabSz="914400">
              <a:lnSpc>
                <a:spcPct val="150000"/>
              </a:lnSpc>
              <a:spcBef>
                <a:spcPts val="600"/>
              </a:spcBef>
            </a:pP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rPr>
              <a:t>舉辦國際媒合、支持業者參展等行銷活動</a:t>
            </a:r>
            <a:endParaRPr lang="zh-CN"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endParaRPr>
          </a:p>
        </p:txBody>
      </p:sp>
      <p:sp>
        <p:nvSpPr>
          <p:cNvPr id="28" name="文本框 16">
            <a:extLst>
              <a:ext uri="{FF2B5EF4-FFF2-40B4-BE49-F238E27FC236}">
                <a16:creationId xmlns:a16="http://schemas.microsoft.com/office/drawing/2014/main" id="{65963D9D-374A-9DAF-E878-3C61092B1346}"/>
              </a:ext>
            </a:extLst>
          </p:cNvPr>
          <p:cNvSpPr txBox="1"/>
          <p:nvPr/>
        </p:nvSpPr>
        <p:spPr>
          <a:xfrm flipH="1">
            <a:off x="7695825" y="4452719"/>
            <a:ext cx="3545851" cy="1570943"/>
          </a:xfrm>
          <a:prstGeom prst="rect">
            <a:avLst/>
          </a:prstGeom>
          <a:noFill/>
        </p:spPr>
        <p:txBody>
          <a:bodyPr wrap="square" rtlCol="0">
            <a:spAutoFit/>
          </a:bodyPr>
          <a:lstStyle/>
          <a:p>
            <a:pPr algn="just" defTabSz="914400">
              <a:lnSpc>
                <a:spcPts val="1600"/>
              </a:lnSpc>
            </a:pPr>
            <a:r>
              <a:rPr lang="zh-TW" altLang="en-US" sz="2133" b="1" dirty="0">
                <a:solidFill>
                  <a:srgbClr val="1C2E50"/>
                </a:solidFill>
                <a:latin typeface="微軟正黑體" panose="020B0604030504040204" pitchFamily="34" charset="-120"/>
                <a:ea typeface="微軟正黑體" panose="020B0604030504040204" pitchFamily="34" charset="-120"/>
                <a:cs typeface="Arial"/>
                <a:sym typeface="+mn-lt"/>
              </a:rPr>
              <a:t>品質認證與品牌經營</a:t>
            </a:r>
            <a:endParaRPr lang="en-US" altLang="zh-TW" sz="2133" b="1" dirty="0">
              <a:solidFill>
                <a:srgbClr val="1C2E50"/>
              </a:solidFill>
              <a:latin typeface="微軟正黑體" panose="020B0604030504040204" pitchFamily="34" charset="-120"/>
              <a:ea typeface="微軟正黑體" panose="020B0604030504040204" pitchFamily="34" charset="-120"/>
              <a:cs typeface="Arial"/>
              <a:sym typeface="+mn-lt"/>
            </a:endParaRPr>
          </a:p>
          <a:p>
            <a:pPr algn="just" defTabSz="914400">
              <a:lnSpc>
                <a:spcPct val="150000"/>
              </a:lnSpc>
              <a:spcBef>
                <a:spcPts val="600"/>
              </a:spcBef>
            </a:pPr>
            <a:r>
              <a:rPr lang="zh-TW"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rPr>
              <a:t>舉辦契作集團評鑑、表揚優質業者、輔導集團或業者導入產銷履歷認證以強化國際競爭力</a:t>
            </a:r>
            <a:endParaRPr lang="zh-CN" altLang="en-US" spc="1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sym typeface="+mn-lt"/>
            </a:endParaRPr>
          </a:p>
        </p:txBody>
      </p:sp>
      <p:sp>
        <p:nvSpPr>
          <p:cNvPr id="29" name="文本框 15">
            <a:extLst>
              <a:ext uri="{FF2B5EF4-FFF2-40B4-BE49-F238E27FC236}">
                <a16:creationId xmlns:a16="http://schemas.microsoft.com/office/drawing/2014/main" id="{6C832E83-B2F7-77D9-3185-45D42F8CC612}"/>
              </a:ext>
            </a:extLst>
          </p:cNvPr>
          <p:cNvSpPr txBox="1"/>
          <p:nvPr/>
        </p:nvSpPr>
        <p:spPr>
          <a:xfrm>
            <a:off x="4734652" y="3259086"/>
            <a:ext cx="272983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7030A0"/>
                </a:solidFill>
                <a:latin typeface="Microsoft YaHei" panose="020B0503020204020204" pitchFamily="34" charset="-122"/>
                <a:ea typeface="Microsoft YaHei" panose="020B0503020204020204" pitchFamily="34" charset="-122"/>
                <a:sym typeface="+mn-lt"/>
              </a:rPr>
              <a:t>強化國產米競爭力</a:t>
            </a:r>
            <a:endParaRPr lang="zh-CN" altLang="en-US" sz="2400" b="1" dirty="0">
              <a:solidFill>
                <a:srgbClr val="7030A0"/>
              </a:solidFill>
              <a:latin typeface="Microsoft YaHei" panose="020B0503020204020204" pitchFamily="34" charset="-122"/>
              <a:ea typeface="Microsoft YaHei" panose="020B0503020204020204" pitchFamily="34" charset="-122"/>
              <a:sym typeface="+mn-lt"/>
            </a:endParaRPr>
          </a:p>
        </p:txBody>
      </p:sp>
      <p:grpSp>
        <p:nvGrpSpPr>
          <p:cNvPr id="31" name="群組 30">
            <a:extLst>
              <a:ext uri="{FF2B5EF4-FFF2-40B4-BE49-F238E27FC236}">
                <a16:creationId xmlns:a16="http://schemas.microsoft.com/office/drawing/2014/main" id="{4B83405E-960F-D200-4B7D-6CA804CBA65F}"/>
              </a:ext>
            </a:extLst>
          </p:cNvPr>
          <p:cNvGrpSpPr/>
          <p:nvPr/>
        </p:nvGrpSpPr>
        <p:grpSpPr>
          <a:xfrm>
            <a:off x="4215200" y="4104207"/>
            <a:ext cx="3814284" cy="2641999"/>
            <a:chOff x="2603769" y="3761116"/>
            <a:chExt cx="6970915" cy="3096887"/>
          </a:xfrm>
        </p:grpSpPr>
        <p:sp>
          <p:nvSpPr>
            <p:cNvPr id="32" name="íṡľíḍè-Freeform: Shape 17">
              <a:extLst>
                <a:ext uri="{FF2B5EF4-FFF2-40B4-BE49-F238E27FC236}">
                  <a16:creationId xmlns:a16="http://schemas.microsoft.com/office/drawing/2014/main" id="{9F9C4A63-5EEB-5F64-03AC-18917F28BA8A}"/>
                </a:ext>
              </a:extLst>
            </p:cNvPr>
            <p:cNvSpPr/>
            <p:nvPr/>
          </p:nvSpPr>
          <p:spPr>
            <a:xfrm rot="16200000" flipH="1">
              <a:off x="7854297" y="5137616"/>
              <a:ext cx="686250" cy="27545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 y="840"/>
                  </a:lnTo>
                  <a:lnTo>
                    <a:pt x="21600" y="21600"/>
                  </a:lnTo>
                  <a:lnTo>
                    <a:pt x="21591" y="15894"/>
                  </a:lnTo>
                  <a:lnTo>
                    <a:pt x="0" y="0"/>
                  </a:lnTo>
                  <a:close/>
                </a:path>
              </a:pathLst>
            </a:custGeom>
            <a:solidFill>
              <a:srgbClr val="315CB1">
                <a:lumMod val="75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33" name="íṡľíḍè-Arrow: Right 18">
              <a:extLst>
                <a:ext uri="{FF2B5EF4-FFF2-40B4-BE49-F238E27FC236}">
                  <a16:creationId xmlns:a16="http://schemas.microsoft.com/office/drawing/2014/main" id="{446E316C-1AC3-084E-35F8-BFE895DF875A}"/>
                </a:ext>
              </a:extLst>
            </p:cNvPr>
            <p:cNvSpPr/>
            <p:nvPr/>
          </p:nvSpPr>
          <p:spPr>
            <a:xfrm rot="16200000">
              <a:off x="6238137" y="5409278"/>
              <a:ext cx="1272919" cy="253966"/>
            </a:xfrm>
            <a:prstGeom prst="rightArrow">
              <a:avLst>
                <a:gd name="adj1" fmla="val 42611"/>
                <a:gd name="adj2" fmla="val 85179"/>
              </a:avLst>
            </a:prstGeom>
            <a:solidFill>
              <a:srgbClr val="315CB1">
                <a:lumMod val="100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34" name="íṡľíḍè-Freeform: Shape 15">
              <a:extLst>
                <a:ext uri="{FF2B5EF4-FFF2-40B4-BE49-F238E27FC236}">
                  <a16:creationId xmlns:a16="http://schemas.microsoft.com/office/drawing/2014/main" id="{06F3599F-278B-BAE5-E141-83A10AD0DC3E}"/>
                </a:ext>
              </a:extLst>
            </p:cNvPr>
            <p:cNvSpPr/>
            <p:nvPr/>
          </p:nvSpPr>
          <p:spPr>
            <a:xfrm rot="16200000" flipH="1">
              <a:off x="6874736" y="5707022"/>
              <a:ext cx="685109" cy="1616852"/>
            </a:xfrm>
            <a:custGeom>
              <a:avLst/>
              <a:gdLst/>
              <a:ahLst/>
              <a:cxnLst>
                <a:cxn ang="0">
                  <a:pos x="wd2" y="hd2"/>
                </a:cxn>
                <a:cxn ang="5400000">
                  <a:pos x="wd2" y="hd2"/>
                </a:cxn>
                <a:cxn ang="10800000">
                  <a:pos x="wd2" y="hd2"/>
                </a:cxn>
                <a:cxn ang="16200000">
                  <a:pos x="wd2" y="hd2"/>
                </a:cxn>
              </a:cxnLst>
              <a:rect l="0" t="0" r="r" b="b"/>
              <a:pathLst>
                <a:path w="21600" h="21600" extrusionOk="0">
                  <a:moveTo>
                    <a:pt x="4" y="0"/>
                  </a:moveTo>
                  <a:lnTo>
                    <a:pt x="0" y="1391"/>
                  </a:lnTo>
                  <a:lnTo>
                    <a:pt x="21600" y="21600"/>
                  </a:lnTo>
                  <a:lnTo>
                    <a:pt x="21600" y="12014"/>
                  </a:lnTo>
                  <a:lnTo>
                    <a:pt x="4" y="0"/>
                  </a:lnTo>
                  <a:close/>
                </a:path>
              </a:pathLst>
            </a:custGeom>
            <a:solidFill>
              <a:srgbClr val="CD5652"/>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35" name="íṡľíḍè-Arrow: Right 16">
              <a:extLst>
                <a:ext uri="{FF2B5EF4-FFF2-40B4-BE49-F238E27FC236}">
                  <a16:creationId xmlns:a16="http://schemas.microsoft.com/office/drawing/2014/main" id="{5D9C7BB2-1C8E-ED03-1B1C-3EB1F93E902E}"/>
                </a:ext>
              </a:extLst>
            </p:cNvPr>
            <p:cNvSpPr/>
            <p:nvPr/>
          </p:nvSpPr>
          <p:spPr>
            <a:xfrm rot="16200000">
              <a:off x="5555583" y="5140338"/>
              <a:ext cx="1810800" cy="253966"/>
            </a:xfrm>
            <a:prstGeom prst="rightArrow">
              <a:avLst>
                <a:gd name="adj1" fmla="val 42611"/>
                <a:gd name="adj2" fmla="val 85179"/>
              </a:avLst>
            </a:prstGeom>
            <a:solidFill>
              <a:srgbClr val="FF8B75">
                <a:lumMod val="100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36" name="íṡľíḍè-Freeform: Shape 13">
              <a:extLst>
                <a:ext uri="{FF2B5EF4-FFF2-40B4-BE49-F238E27FC236}">
                  <a16:creationId xmlns:a16="http://schemas.microsoft.com/office/drawing/2014/main" id="{6334A754-F67D-3289-F7D0-4F15DA3C91B9}"/>
                </a:ext>
              </a:extLst>
            </p:cNvPr>
            <p:cNvSpPr/>
            <p:nvPr/>
          </p:nvSpPr>
          <p:spPr>
            <a:xfrm rot="16200000" flipH="1">
              <a:off x="5757585" y="6153217"/>
              <a:ext cx="686983" cy="722587"/>
            </a:xfrm>
            <a:custGeom>
              <a:avLst/>
              <a:gdLst/>
              <a:ahLst/>
              <a:cxnLst>
                <a:cxn ang="0">
                  <a:pos x="wd2" y="hd2"/>
                </a:cxn>
                <a:cxn ang="5400000">
                  <a:pos x="wd2" y="hd2"/>
                </a:cxn>
                <a:cxn ang="10800000">
                  <a:pos x="wd2" y="hd2"/>
                </a:cxn>
                <a:cxn ang="16200000">
                  <a:pos x="wd2" y="hd2"/>
                </a:cxn>
              </a:cxnLst>
              <a:rect l="0" t="0" r="r" b="b"/>
              <a:pathLst>
                <a:path w="21600" h="21600" extrusionOk="0">
                  <a:moveTo>
                    <a:pt x="61" y="8656"/>
                  </a:moveTo>
                  <a:lnTo>
                    <a:pt x="21589" y="0"/>
                  </a:lnTo>
                  <a:lnTo>
                    <a:pt x="21600" y="21600"/>
                  </a:lnTo>
                  <a:lnTo>
                    <a:pt x="0" y="11830"/>
                  </a:lnTo>
                  <a:lnTo>
                    <a:pt x="61" y="8656"/>
                  </a:lnTo>
                  <a:close/>
                </a:path>
              </a:pathLst>
            </a:custGeom>
            <a:solidFill>
              <a:srgbClr val="315CB1">
                <a:lumMod val="75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37" name="íṡľíḍè-Arrow: Right 14">
              <a:extLst>
                <a:ext uri="{FF2B5EF4-FFF2-40B4-BE49-F238E27FC236}">
                  <a16:creationId xmlns:a16="http://schemas.microsoft.com/office/drawing/2014/main" id="{CBD99823-68B6-2805-8850-161520C6E6ED}"/>
                </a:ext>
              </a:extLst>
            </p:cNvPr>
            <p:cNvSpPr/>
            <p:nvPr/>
          </p:nvSpPr>
          <p:spPr>
            <a:xfrm rot="16200000">
              <a:off x="4876125" y="4839935"/>
              <a:ext cx="2411604" cy="253966"/>
            </a:xfrm>
            <a:prstGeom prst="rightArrow">
              <a:avLst>
                <a:gd name="adj1" fmla="val 42611"/>
                <a:gd name="adj2" fmla="val 85179"/>
              </a:avLst>
            </a:prstGeom>
            <a:solidFill>
              <a:srgbClr val="315CB1">
                <a:lumMod val="100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38" name="íṡľíḍè-Freeform: Shape 11">
              <a:extLst>
                <a:ext uri="{FF2B5EF4-FFF2-40B4-BE49-F238E27FC236}">
                  <a16:creationId xmlns:a16="http://schemas.microsoft.com/office/drawing/2014/main" id="{7695009B-29BB-42DD-4924-FF7313F5A2E0}"/>
                </a:ext>
              </a:extLst>
            </p:cNvPr>
            <p:cNvSpPr/>
            <p:nvPr/>
          </p:nvSpPr>
          <p:spPr>
            <a:xfrm rot="16200000" flipH="1">
              <a:off x="4605858" y="5723663"/>
              <a:ext cx="686294" cy="1582386"/>
            </a:xfrm>
            <a:custGeom>
              <a:avLst/>
              <a:gdLst/>
              <a:ahLst/>
              <a:cxnLst>
                <a:cxn ang="0">
                  <a:pos x="wd2" y="hd2"/>
                </a:cxn>
                <a:cxn ang="5400000">
                  <a:pos x="wd2" y="hd2"/>
                </a:cxn>
                <a:cxn ang="10800000">
                  <a:pos x="wd2" y="hd2"/>
                </a:cxn>
                <a:cxn ang="16200000">
                  <a:pos x="wd2" y="hd2"/>
                </a:cxn>
              </a:cxnLst>
              <a:rect l="0" t="0" r="r" b="b"/>
              <a:pathLst>
                <a:path w="21600" h="21600" extrusionOk="0">
                  <a:moveTo>
                    <a:pt x="27" y="20157"/>
                  </a:moveTo>
                  <a:lnTo>
                    <a:pt x="21588" y="0"/>
                  </a:lnTo>
                  <a:lnTo>
                    <a:pt x="21600" y="9767"/>
                  </a:lnTo>
                  <a:lnTo>
                    <a:pt x="0" y="21600"/>
                  </a:lnTo>
                  <a:lnTo>
                    <a:pt x="27" y="20157"/>
                  </a:lnTo>
                  <a:close/>
                </a:path>
              </a:pathLst>
            </a:custGeom>
            <a:solidFill>
              <a:srgbClr val="CD5652"/>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39" name="íṡľíḍè-Arrow: Right 12">
              <a:extLst>
                <a:ext uri="{FF2B5EF4-FFF2-40B4-BE49-F238E27FC236}">
                  <a16:creationId xmlns:a16="http://schemas.microsoft.com/office/drawing/2014/main" id="{8D1845B4-5FFF-DCFB-993E-807677F92880}"/>
                </a:ext>
              </a:extLst>
            </p:cNvPr>
            <p:cNvSpPr/>
            <p:nvPr/>
          </p:nvSpPr>
          <p:spPr>
            <a:xfrm rot="16200000">
              <a:off x="4779517" y="5140337"/>
              <a:ext cx="1810801" cy="253966"/>
            </a:xfrm>
            <a:prstGeom prst="rightArrow">
              <a:avLst>
                <a:gd name="adj1" fmla="val 42611"/>
                <a:gd name="adj2" fmla="val 85179"/>
              </a:avLst>
            </a:prstGeom>
            <a:solidFill>
              <a:srgbClr val="FF8B75">
                <a:lumMod val="100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40" name="íṡľíḍè-Freeform: Shape 9">
              <a:extLst>
                <a:ext uri="{FF2B5EF4-FFF2-40B4-BE49-F238E27FC236}">
                  <a16:creationId xmlns:a16="http://schemas.microsoft.com/office/drawing/2014/main" id="{8DDE3E5F-BFFB-2CD3-018B-6FA88E2127FC}"/>
                </a:ext>
              </a:extLst>
            </p:cNvPr>
            <p:cNvSpPr/>
            <p:nvPr/>
          </p:nvSpPr>
          <p:spPr>
            <a:xfrm rot="16200000" flipH="1">
              <a:off x="3631712" y="5142630"/>
              <a:ext cx="687430" cy="2743315"/>
            </a:xfrm>
            <a:custGeom>
              <a:avLst/>
              <a:gdLst/>
              <a:ahLst/>
              <a:cxnLst>
                <a:cxn ang="0">
                  <a:pos x="wd2" y="hd2"/>
                </a:cxn>
                <a:cxn ang="5400000">
                  <a:pos x="wd2" y="hd2"/>
                </a:cxn>
                <a:cxn ang="10800000">
                  <a:pos x="wd2" y="hd2"/>
                </a:cxn>
                <a:cxn ang="16200000">
                  <a:pos x="wd2" y="hd2"/>
                </a:cxn>
              </a:cxnLst>
              <a:rect l="0" t="0" r="r" b="b"/>
              <a:pathLst>
                <a:path w="21600" h="21600" extrusionOk="0">
                  <a:moveTo>
                    <a:pt x="0" y="20728"/>
                  </a:moveTo>
                  <a:lnTo>
                    <a:pt x="21600" y="0"/>
                  </a:lnTo>
                  <a:lnTo>
                    <a:pt x="21591" y="5658"/>
                  </a:lnTo>
                  <a:lnTo>
                    <a:pt x="48" y="21600"/>
                  </a:lnTo>
                  <a:lnTo>
                    <a:pt x="0" y="20728"/>
                  </a:lnTo>
                  <a:close/>
                </a:path>
              </a:pathLst>
            </a:custGeom>
            <a:solidFill>
              <a:srgbClr val="315CB1">
                <a:lumMod val="75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sp>
          <p:nvSpPr>
            <p:cNvPr id="41" name="íṡľíḍè-Arrow: Right 10">
              <a:extLst>
                <a:ext uri="{FF2B5EF4-FFF2-40B4-BE49-F238E27FC236}">
                  <a16:creationId xmlns:a16="http://schemas.microsoft.com/office/drawing/2014/main" id="{8A707D5B-7976-58C1-8AF3-85AC377AB4EA}"/>
                </a:ext>
              </a:extLst>
            </p:cNvPr>
            <p:cNvSpPr/>
            <p:nvPr/>
          </p:nvSpPr>
          <p:spPr>
            <a:xfrm rot="16200000">
              <a:off x="4653430" y="5409279"/>
              <a:ext cx="1272917" cy="253965"/>
            </a:xfrm>
            <a:prstGeom prst="rightArrow">
              <a:avLst>
                <a:gd name="adj1" fmla="val 42611"/>
                <a:gd name="adj2" fmla="val 85179"/>
              </a:avLst>
            </a:prstGeom>
            <a:solidFill>
              <a:srgbClr val="315CB1">
                <a:lumMod val="100000"/>
              </a:srgb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微软雅黑"/>
                <a:cs typeface="+mn-ea"/>
                <a:sym typeface="+mn-lt"/>
              </a:endParaRPr>
            </a:p>
          </p:txBody>
        </p:sp>
      </p:grpSp>
      <p:pic>
        <p:nvPicPr>
          <p:cNvPr id="44" name="圖片 43">
            <a:extLst>
              <a:ext uri="{FF2B5EF4-FFF2-40B4-BE49-F238E27FC236}">
                <a16:creationId xmlns:a16="http://schemas.microsoft.com/office/drawing/2014/main" id="{AA5777AE-9EC1-ED89-5F1B-72E47357D4C7}"/>
              </a:ext>
            </a:extLst>
          </p:cNvPr>
          <p:cNvPicPr>
            <a:picLocks noChangeAspect="1"/>
          </p:cNvPicPr>
          <p:nvPr/>
        </p:nvPicPr>
        <p:blipFill>
          <a:blip r:embed="rId3"/>
          <a:stretch>
            <a:fillRect/>
          </a:stretch>
        </p:blipFill>
        <p:spPr>
          <a:xfrm>
            <a:off x="337258" y="2495631"/>
            <a:ext cx="627942" cy="627942"/>
          </a:xfrm>
          <a:prstGeom prst="rect">
            <a:avLst/>
          </a:prstGeom>
        </p:spPr>
      </p:pic>
      <p:pic>
        <p:nvPicPr>
          <p:cNvPr id="46" name="圖片 45">
            <a:extLst>
              <a:ext uri="{FF2B5EF4-FFF2-40B4-BE49-F238E27FC236}">
                <a16:creationId xmlns:a16="http://schemas.microsoft.com/office/drawing/2014/main" id="{3D596313-3884-5287-C801-583A055E2CDC}"/>
              </a:ext>
            </a:extLst>
          </p:cNvPr>
          <p:cNvPicPr>
            <a:picLocks noChangeAspect="1"/>
          </p:cNvPicPr>
          <p:nvPr/>
        </p:nvPicPr>
        <p:blipFill>
          <a:blip r:embed="rId4"/>
          <a:stretch>
            <a:fillRect/>
          </a:stretch>
        </p:blipFill>
        <p:spPr>
          <a:xfrm>
            <a:off x="10557459" y="2412111"/>
            <a:ext cx="627942" cy="627942"/>
          </a:xfrm>
          <a:prstGeom prst="rect">
            <a:avLst/>
          </a:prstGeom>
        </p:spPr>
      </p:pic>
      <p:pic>
        <p:nvPicPr>
          <p:cNvPr id="47" name="圖片 46">
            <a:extLst>
              <a:ext uri="{FF2B5EF4-FFF2-40B4-BE49-F238E27FC236}">
                <a16:creationId xmlns:a16="http://schemas.microsoft.com/office/drawing/2014/main" id="{5BD45B52-1282-C451-2BA4-275C13064639}"/>
              </a:ext>
            </a:extLst>
          </p:cNvPr>
          <p:cNvPicPr>
            <a:picLocks noChangeAspect="1"/>
          </p:cNvPicPr>
          <p:nvPr/>
        </p:nvPicPr>
        <p:blipFill>
          <a:blip r:embed="rId5"/>
          <a:stretch>
            <a:fillRect/>
          </a:stretch>
        </p:blipFill>
        <p:spPr>
          <a:xfrm>
            <a:off x="309918" y="4263821"/>
            <a:ext cx="627942" cy="627942"/>
          </a:xfrm>
          <a:prstGeom prst="rect">
            <a:avLst/>
          </a:prstGeom>
        </p:spPr>
      </p:pic>
      <p:pic>
        <p:nvPicPr>
          <p:cNvPr id="48" name="圖片 47">
            <a:extLst>
              <a:ext uri="{FF2B5EF4-FFF2-40B4-BE49-F238E27FC236}">
                <a16:creationId xmlns:a16="http://schemas.microsoft.com/office/drawing/2014/main" id="{82D3ABB9-B669-9F2E-023D-68E22330A328}"/>
              </a:ext>
            </a:extLst>
          </p:cNvPr>
          <p:cNvPicPr>
            <a:picLocks noChangeAspect="1"/>
          </p:cNvPicPr>
          <p:nvPr/>
        </p:nvPicPr>
        <p:blipFill>
          <a:blip r:embed="rId6"/>
          <a:stretch>
            <a:fillRect/>
          </a:stretch>
        </p:blipFill>
        <p:spPr>
          <a:xfrm>
            <a:off x="10604894" y="4175819"/>
            <a:ext cx="640135" cy="634039"/>
          </a:xfrm>
          <a:prstGeom prst="rect">
            <a:avLst/>
          </a:prstGeom>
        </p:spPr>
      </p:pic>
      <p:sp>
        <p:nvSpPr>
          <p:cNvPr id="4" name="文字方塊 3">
            <a:extLst>
              <a:ext uri="{FF2B5EF4-FFF2-40B4-BE49-F238E27FC236}">
                <a16:creationId xmlns:a16="http://schemas.microsoft.com/office/drawing/2014/main" id="{72722C95-DCD2-5DA8-95F2-C803A105A28E}"/>
              </a:ext>
            </a:extLst>
          </p:cNvPr>
          <p:cNvSpPr txBox="1"/>
          <p:nvPr/>
        </p:nvSpPr>
        <p:spPr>
          <a:xfrm>
            <a:off x="1773466" y="1996060"/>
            <a:ext cx="3037525" cy="523220"/>
          </a:xfrm>
          <a:prstGeom prst="rect">
            <a:avLst/>
          </a:prstGeom>
          <a:noFill/>
        </p:spPr>
        <p:txBody>
          <a:bodyPr wrap="square">
            <a:spAutoFit/>
          </a:bodyPr>
          <a:lstStyle/>
          <a:p>
            <a:pPr marL="0" marR="0" lvl="0" indent="0" algn="just" defTabSz="914400" rtl="0" eaLnBrk="1" fontAlgn="auto" latinLnBrk="0" hangingPunct="1">
              <a:spcAft>
                <a:spcPts val="0"/>
              </a:spcAft>
              <a:buClrTx/>
              <a:buSzTx/>
              <a:buFontTx/>
              <a:buNone/>
              <a:tabLst/>
              <a:defRPr/>
            </a:pPr>
            <a:r>
              <a:rPr kumimoji="0" lang="zh-TW"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稻米產銷契作集團產區實施計畫、</a:t>
            </a:r>
            <a:endParaRPr kumimoji="0" lang="en-US" altLang="zh-TW" sz="1400" b="0" i="0" u="none" strike="noStrike" kern="1200" cap="none" spc="0" normalizeH="0" baseline="0" noProof="0" dirty="0">
              <a:ln>
                <a:noFill/>
              </a:ln>
              <a:solidFill>
                <a:srgbClr val="7030A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auto" latinLnBrk="0" hangingPunct="1">
              <a:spcAft>
                <a:spcPts val="0"/>
              </a:spcAft>
              <a:buClrTx/>
              <a:buSzTx/>
              <a:buFontTx/>
              <a:buNone/>
              <a:tabLst/>
              <a:defRPr/>
            </a:pPr>
            <a:r>
              <a:rPr kumimoji="0" lang="zh-TW"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稻米產銷契作集團產區設備補助</a:t>
            </a:r>
            <a:endParaRPr kumimoji="0" lang="zh-CN"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mn-lt"/>
            </a:endParaRPr>
          </a:p>
        </p:txBody>
      </p:sp>
      <p:sp>
        <p:nvSpPr>
          <p:cNvPr id="10" name="文字方塊 9">
            <a:extLst>
              <a:ext uri="{FF2B5EF4-FFF2-40B4-BE49-F238E27FC236}">
                <a16:creationId xmlns:a16="http://schemas.microsoft.com/office/drawing/2014/main" id="{E7C55846-713D-02C8-142C-D5667C1B03AB}"/>
              </a:ext>
            </a:extLst>
          </p:cNvPr>
          <p:cNvSpPr txBox="1"/>
          <p:nvPr/>
        </p:nvSpPr>
        <p:spPr>
          <a:xfrm>
            <a:off x="7640288" y="1900692"/>
            <a:ext cx="3656923" cy="523220"/>
          </a:xfrm>
          <a:prstGeom prst="rect">
            <a:avLst/>
          </a:prstGeom>
          <a:noFill/>
        </p:spPr>
        <p:txBody>
          <a:bodyPr wrap="square">
            <a:spAutoFit/>
          </a:bodyPr>
          <a:lstStyle/>
          <a:p>
            <a:pPr algn="just" defTabSz="914400">
              <a:defRPr/>
            </a:pP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sym typeface="+mn-lt"/>
              </a:rPr>
              <a:t>國產米貿易拓展計畫、</a:t>
            </a:r>
            <a:endParaRPr lang="en-US" altLang="zh-TW"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sym typeface="+mn-lt"/>
            </a:endParaRPr>
          </a:p>
          <a:p>
            <a:pPr algn="just" defTabSz="914400">
              <a:defRPr/>
            </a:pP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輔導國產米糧</a:t>
            </a:r>
            <a:r>
              <a:rPr lang="en-US" altLang="zh-TW"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米糧加工製品</a:t>
            </a:r>
            <a:r>
              <a:rPr lang="en-US" altLang="zh-TW"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創新行銷計畫</a:t>
            </a:r>
            <a:endParaRPr lang="zh-CN"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sym typeface="+mn-lt"/>
            </a:endParaRPr>
          </a:p>
        </p:txBody>
      </p:sp>
      <p:sp>
        <p:nvSpPr>
          <p:cNvPr id="12" name="文字方塊 11">
            <a:extLst>
              <a:ext uri="{FF2B5EF4-FFF2-40B4-BE49-F238E27FC236}">
                <a16:creationId xmlns:a16="http://schemas.microsoft.com/office/drawing/2014/main" id="{C22B928A-0BA3-78C5-E23E-D5BCB47C25B4}"/>
              </a:ext>
            </a:extLst>
          </p:cNvPr>
          <p:cNvSpPr txBox="1"/>
          <p:nvPr/>
        </p:nvSpPr>
        <p:spPr>
          <a:xfrm>
            <a:off x="2473693" y="6049178"/>
            <a:ext cx="2643482" cy="37664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糧食產業全面升級計畫</a:t>
            </a:r>
          </a:p>
        </p:txBody>
      </p:sp>
      <p:sp>
        <p:nvSpPr>
          <p:cNvPr id="14" name="文字方塊 13">
            <a:extLst>
              <a:ext uri="{FF2B5EF4-FFF2-40B4-BE49-F238E27FC236}">
                <a16:creationId xmlns:a16="http://schemas.microsoft.com/office/drawing/2014/main" id="{342576A9-8617-0B07-ACAA-67AFB2E99D0E}"/>
              </a:ext>
            </a:extLst>
          </p:cNvPr>
          <p:cNvSpPr txBox="1"/>
          <p:nvPr/>
        </p:nvSpPr>
        <p:spPr>
          <a:xfrm>
            <a:off x="7780601" y="6007541"/>
            <a:ext cx="3865418" cy="738664"/>
          </a:xfrm>
          <a:prstGeom prst="rect">
            <a:avLst/>
          </a:prstGeom>
          <a:noFill/>
        </p:spPr>
        <p:txBody>
          <a:bodyPr wrap="square">
            <a:spAutoFit/>
          </a:bodyPr>
          <a:lstStyle/>
          <a:p>
            <a:pPr algn="just" defTabSz="914400">
              <a:defRPr/>
            </a:pP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國產包裝食米暨米食製品品牌形象輔導計畫、</a:t>
            </a:r>
            <a:endParaRPr lang="en-US" altLang="zh-TW"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defTabSz="914400">
              <a:defRPr/>
            </a:pP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精饌米獎、臺灣稻米達人冠軍賽、</a:t>
            </a:r>
            <a:endParaRPr lang="en-US" altLang="zh-TW"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defTabSz="914400">
              <a:defRPr/>
            </a:pPr>
            <a:r>
              <a:rPr lang="zh-TW"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全國米糧精品伴手禮創意競賽</a:t>
            </a:r>
            <a:endParaRPr lang="zh-CN" altLang="en-US" sz="1400"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sym typeface="+mn-lt"/>
            </a:endParaRPr>
          </a:p>
        </p:txBody>
      </p:sp>
      <p:sp>
        <p:nvSpPr>
          <p:cNvPr id="15" name="矩形 14">
            <a:extLst>
              <a:ext uri="{FF2B5EF4-FFF2-40B4-BE49-F238E27FC236}">
                <a16:creationId xmlns:a16="http://schemas.microsoft.com/office/drawing/2014/main" id="{1951DE1B-F2B0-FF19-C052-A058EABD571C}"/>
              </a:ext>
            </a:extLst>
          </p:cNvPr>
          <p:cNvSpPr/>
          <p:nvPr/>
        </p:nvSpPr>
        <p:spPr>
          <a:xfrm>
            <a:off x="712182" y="969438"/>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lang="zh-TW" altLang="en-US" sz="2000" b="1" kern="0" dirty="0">
                <a:solidFill>
                  <a:srgbClr val="7030A0"/>
                </a:solidFill>
                <a:latin typeface="Arial"/>
                <a:ea typeface="微软雅黑"/>
                <a:cs typeface="+mn-ea"/>
              </a:rPr>
              <a:t>政府提供協助</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Tree>
    <p:extLst>
      <p:ext uri="{BB962C8B-B14F-4D97-AF65-F5344CB8AC3E}">
        <p14:creationId xmlns:p14="http://schemas.microsoft.com/office/powerpoint/2010/main" val="8000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70A03-3B80-5F1B-AF38-24F6CE975EDF}"/>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78A0EF45-3F10-A9ED-0457-99A2225CF318}"/>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27</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2357B38D-F898-1F58-547E-5F825BFC1666}"/>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柒、結語</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3/3</a:t>
            </a:r>
            <a:endParaRPr kumimoji="0" lang="zh-TW" altLang="en-US" sz="2800" b="1"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3" name="Shape 1">
            <a:extLst>
              <a:ext uri="{FF2B5EF4-FFF2-40B4-BE49-F238E27FC236}">
                <a16:creationId xmlns:a16="http://schemas.microsoft.com/office/drawing/2014/main" id="{4E2725F9-C726-C279-01EB-E2A0B036A370}"/>
              </a:ext>
            </a:extLst>
          </p:cNvPr>
          <p:cNvSpPr/>
          <p:nvPr/>
        </p:nvSpPr>
        <p:spPr>
          <a:xfrm>
            <a:off x="5018596" y="3820458"/>
            <a:ext cx="3536064" cy="2569790"/>
          </a:xfrm>
          <a:prstGeom prst="roundRect">
            <a:avLst>
              <a:gd name="adj" fmla="val 2353"/>
            </a:avLst>
          </a:prstGeom>
          <a:solidFill>
            <a:schemeClr val="accent3">
              <a:lumMod val="20000"/>
              <a:lumOff val="80000"/>
            </a:schemeClr>
          </a:solidFill>
          <a:ln w="7620">
            <a:solidFill>
              <a:srgbClr val="835E5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 name="Shape 2">
            <a:extLst>
              <a:ext uri="{FF2B5EF4-FFF2-40B4-BE49-F238E27FC236}">
                <a16:creationId xmlns:a16="http://schemas.microsoft.com/office/drawing/2014/main" id="{1AF70529-4718-F682-6FEC-1FEDC7ACCF63}"/>
              </a:ext>
            </a:extLst>
          </p:cNvPr>
          <p:cNvSpPr/>
          <p:nvPr/>
        </p:nvSpPr>
        <p:spPr>
          <a:xfrm>
            <a:off x="5110145" y="3843339"/>
            <a:ext cx="412291" cy="431942"/>
          </a:xfrm>
          <a:prstGeom prst="roundRect">
            <a:avLst>
              <a:gd name="adj" fmla="val 18162809"/>
            </a:avLst>
          </a:prstGeom>
          <a:solidFill>
            <a:srgbClr val="835E54"/>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6" name="Image 0" descr="preencoded.png">
            <a:extLst>
              <a:ext uri="{FF2B5EF4-FFF2-40B4-BE49-F238E27FC236}">
                <a16:creationId xmlns:a16="http://schemas.microsoft.com/office/drawing/2014/main" id="{7170915B-AE7B-40E9-F8EC-24F4CC4D46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1573" y="3937067"/>
            <a:ext cx="185472" cy="203028"/>
          </a:xfrm>
          <a:prstGeom prst="rect">
            <a:avLst/>
          </a:prstGeom>
        </p:spPr>
      </p:pic>
      <p:sp>
        <p:nvSpPr>
          <p:cNvPr id="8" name="Text 3">
            <a:extLst>
              <a:ext uri="{FF2B5EF4-FFF2-40B4-BE49-F238E27FC236}">
                <a16:creationId xmlns:a16="http://schemas.microsoft.com/office/drawing/2014/main" id="{C472BA69-ABC0-F9FD-6F6F-E1127A9ED635}"/>
              </a:ext>
            </a:extLst>
          </p:cNvPr>
          <p:cNvSpPr/>
          <p:nvPr/>
        </p:nvSpPr>
        <p:spPr>
          <a:xfrm>
            <a:off x="5132967" y="4390699"/>
            <a:ext cx="1718007" cy="224962"/>
          </a:xfrm>
          <a:prstGeom prst="rect">
            <a:avLst/>
          </a:prstGeom>
          <a:noFill/>
          <a:ln/>
        </p:spPr>
        <p:txBody>
          <a:bodyPr wrap="none" lIns="0" tIns="0" rIns="0" bIns="0" rtlCol="0" anchor="t"/>
          <a:lstStyle/>
          <a:p>
            <a:pPr marL="0" marR="0" lvl="0" indent="0" algn="l" defTabSz="761970" rtl="0" eaLnBrk="1" fontAlgn="auto" latinLnBrk="0" hangingPunct="1">
              <a:lnSpc>
                <a:spcPts val="1708"/>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中高端商品定位</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Text 4">
            <a:extLst>
              <a:ext uri="{FF2B5EF4-FFF2-40B4-BE49-F238E27FC236}">
                <a16:creationId xmlns:a16="http://schemas.microsoft.com/office/drawing/2014/main" id="{324A28B8-9E65-C024-9707-83AD41D82046}"/>
              </a:ext>
            </a:extLst>
          </p:cNvPr>
          <p:cNvSpPr/>
          <p:nvPr/>
        </p:nvSpPr>
        <p:spPr>
          <a:xfrm>
            <a:off x="5159723" y="4746437"/>
            <a:ext cx="3394937" cy="1556160"/>
          </a:xfrm>
          <a:prstGeom prst="rect">
            <a:avLst/>
          </a:prstGeom>
          <a:noFill/>
          <a:ln/>
        </p:spPr>
        <p:txBody>
          <a:bodyPr wrap="square" lIns="0" tIns="0" rIns="0" bIns="0" rtlCol="0" anchor="t"/>
          <a:lstStyle/>
          <a:p>
            <a:pPr marL="0" marR="0" lvl="0" indent="0" defTabSz="761970" rtl="0" eaLnBrk="1" fontAlgn="auto" latinLnBrk="0" hangingPunct="1">
              <a:lnSpc>
                <a:spcPts val="25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聚焦品質、安全、特色等附加價值，開發精品包裝、產地故事、特殊品種等產品</a:t>
            </a:r>
            <a:r>
              <a:rPr kumimoji="0" lang="en-US" sz="1600" b="0" i="0" u="none" strike="noStrike" kern="0" cap="none" spc="0" normalizeH="0" baseline="0" noProof="0" dirty="0" err="1">
                <a:ln>
                  <a:noFill/>
                </a:ln>
                <a:solidFill>
                  <a:srgbClr val="443728"/>
                </a:solidFill>
                <a:effectLst/>
                <a:uLnTx/>
                <a:uFillTx/>
                <a:latin typeface="PMingLiU" panose="02020500000000000000" pitchFamily="18" charset="-120"/>
                <a:ea typeface="PMingLiU" panose="02020500000000000000" pitchFamily="18" charset="-120"/>
                <a:cs typeface="Times New Roman" panose="02020603050405020304" pitchFamily="18" charset="0"/>
              </a:rPr>
              <a:t>，</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鎖定重視</a:t>
            </a:r>
            <a:r>
              <a:rPr kumimoji="0" lang="zh-TW" alt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高</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品質、健康意識族群及亞裔社群</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Shape 5">
            <a:extLst>
              <a:ext uri="{FF2B5EF4-FFF2-40B4-BE49-F238E27FC236}">
                <a16:creationId xmlns:a16="http://schemas.microsoft.com/office/drawing/2014/main" id="{14C8C7B0-6F32-AC27-2108-1BD629955478}"/>
              </a:ext>
            </a:extLst>
          </p:cNvPr>
          <p:cNvSpPr/>
          <p:nvPr/>
        </p:nvSpPr>
        <p:spPr>
          <a:xfrm>
            <a:off x="4957665" y="1316447"/>
            <a:ext cx="3536161" cy="2347574"/>
          </a:xfrm>
          <a:prstGeom prst="roundRect">
            <a:avLst>
              <a:gd name="adj" fmla="val 2353"/>
            </a:avLst>
          </a:prstGeom>
          <a:solidFill>
            <a:schemeClr val="accent3">
              <a:lumMod val="40000"/>
              <a:lumOff val="60000"/>
            </a:schemeClr>
          </a:solidFill>
          <a:ln w="7620">
            <a:solidFill>
              <a:srgbClr val="835E5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1" name="Shape 6">
            <a:extLst>
              <a:ext uri="{FF2B5EF4-FFF2-40B4-BE49-F238E27FC236}">
                <a16:creationId xmlns:a16="http://schemas.microsoft.com/office/drawing/2014/main" id="{4A025D5A-0674-7284-4E26-40548A22A46B}"/>
              </a:ext>
            </a:extLst>
          </p:cNvPr>
          <p:cNvSpPr/>
          <p:nvPr/>
        </p:nvSpPr>
        <p:spPr>
          <a:xfrm>
            <a:off x="5049212" y="1339328"/>
            <a:ext cx="412291" cy="394591"/>
          </a:xfrm>
          <a:prstGeom prst="roundRect">
            <a:avLst>
              <a:gd name="adj" fmla="val 18162809"/>
            </a:avLst>
          </a:prstGeom>
          <a:solidFill>
            <a:srgbClr val="835E54"/>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12" name="Image 1" descr="preencoded.png">
            <a:extLst>
              <a:ext uri="{FF2B5EF4-FFF2-40B4-BE49-F238E27FC236}">
                <a16:creationId xmlns:a16="http://schemas.microsoft.com/office/drawing/2014/main" id="{52F902B8-621C-F52A-D427-BFEEF9009E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60639" y="1433056"/>
            <a:ext cx="185472" cy="185472"/>
          </a:xfrm>
          <a:prstGeom prst="rect">
            <a:avLst/>
          </a:prstGeom>
        </p:spPr>
      </p:pic>
      <p:sp>
        <p:nvSpPr>
          <p:cNvPr id="13" name="Text 7">
            <a:extLst>
              <a:ext uri="{FF2B5EF4-FFF2-40B4-BE49-F238E27FC236}">
                <a16:creationId xmlns:a16="http://schemas.microsoft.com/office/drawing/2014/main" id="{5699D815-2E8E-8984-AB1C-33F7D4252D38}"/>
              </a:ext>
            </a:extLst>
          </p:cNvPr>
          <p:cNvSpPr/>
          <p:nvPr/>
        </p:nvSpPr>
        <p:spPr>
          <a:xfrm>
            <a:off x="5072034" y="1886688"/>
            <a:ext cx="1718007" cy="205509"/>
          </a:xfrm>
          <a:prstGeom prst="rect">
            <a:avLst/>
          </a:prstGeom>
          <a:noFill/>
          <a:ln/>
        </p:spPr>
        <p:txBody>
          <a:bodyPr wrap="none" lIns="0" tIns="0" rIns="0" bIns="0" rtlCol="0" anchor="t"/>
          <a:lstStyle/>
          <a:p>
            <a:pPr marL="0" marR="0" lvl="0" indent="0" algn="l" defTabSz="761970" rtl="0" eaLnBrk="1" fontAlgn="auto" latinLnBrk="0" hangingPunct="1">
              <a:lnSpc>
                <a:spcPts val="1708"/>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國際認證與品質保證</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Text 8">
            <a:extLst>
              <a:ext uri="{FF2B5EF4-FFF2-40B4-BE49-F238E27FC236}">
                <a16:creationId xmlns:a16="http://schemas.microsoft.com/office/drawing/2014/main" id="{B7B02CD6-3819-FA5D-71D4-6BA17172D014}"/>
              </a:ext>
            </a:extLst>
          </p:cNvPr>
          <p:cNvSpPr/>
          <p:nvPr/>
        </p:nvSpPr>
        <p:spPr>
          <a:xfrm>
            <a:off x="5098792" y="2242426"/>
            <a:ext cx="3395034" cy="1370520"/>
          </a:xfrm>
          <a:prstGeom prst="rect">
            <a:avLst/>
          </a:prstGeom>
          <a:noFill/>
          <a:ln/>
        </p:spPr>
        <p:txBody>
          <a:bodyPr wrap="square" lIns="0" tIns="0" rIns="0" bIns="0" rtlCol="0" anchor="t"/>
          <a:lstStyle/>
          <a:p>
            <a:pPr marL="0" marR="0" lvl="0" indent="0" algn="l" defTabSz="761970" rtl="0" eaLnBrk="1" fontAlgn="auto" latinLnBrk="0" hangingPunct="1">
              <a:lnSpc>
                <a:spcPts val="2500"/>
              </a:lnSpc>
              <a:spcBef>
                <a:spcPts val="600"/>
              </a:spcBef>
              <a:spcAft>
                <a:spcPts val="600"/>
              </a:spcAft>
              <a:buClrTx/>
              <a:buSzTx/>
              <a:buFontTx/>
              <a:buNone/>
              <a:tabLst/>
              <a:defRPr/>
            </a:pP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取得目標市場重視的認證、建立完整可追溯系統、提供檢驗報告、證明農藥殘留</a:t>
            </a:r>
            <a:r>
              <a:rPr kumimoji="0" lang="zh-TW" alt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與</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重金屬等指標優於國際標準</a:t>
            </a:r>
            <a:endParaRPr kumimoji="0" 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Shape 9">
            <a:extLst>
              <a:ext uri="{FF2B5EF4-FFF2-40B4-BE49-F238E27FC236}">
                <a16:creationId xmlns:a16="http://schemas.microsoft.com/office/drawing/2014/main" id="{7FE96EAD-E8AE-3CC0-7736-2F6BB9ADA8DF}"/>
              </a:ext>
            </a:extLst>
          </p:cNvPr>
          <p:cNvSpPr/>
          <p:nvPr/>
        </p:nvSpPr>
        <p:spPr>
          <a:xfrm>
            <a:off x="8564390" y="1287984"/>
            <a:ext cx="3536161" cy="2347574"/>
          </a:xfrm>
          <a:prstGeom prst="roundRect">
            <a:avLst>
              <a:gd name="adj" fmla="val 2353"/>
            </a:avLst>
          </a:prstGeom>
          <a:solidFill>
            <a:schemeClr val="accent3">
              <a:lumMod val="60000"/>
              <a:lumOff val="40000"/>
            </a:schemeClr>
          </a:solidFill>
          <a:ln w="7620">
            <a:solidFill>
              <a:srgbClr val="835E5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Shape 10">
            <a:extLst>
              <a:ext uri="{FF2B5EF4-FFF2-40B4-BE49-F238E27FC236}">
                <a16:creationId xmlns:a16="http://schemas.microsoft.com/office/drawing/2014/main" id="{CF780946-AD2C-A721-0A4A-DFF042577F92}"/>
              </a:ext>
            </a:extLst>
          </p:cNvPr>
          <p:cNvSpPr/>
          <p:nvPr/>
        </p:nvSpPr>
        <p:spPr>
          <a:xfrm>
            <a:off x="8655936" y="1310865"/>
            <a:ext cx="412291" cy="394591"/>
          </a:xfrm>
          <a:prstGeom prst="roundRect">
            <a:avLst>
              <a:gd name="adj" fmla="val 18162809"/>
            </a:avLst>
          </a:prstGeom>
          <a:solidFill>
            <a:srgbClr val="835E54"/>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17" name="Image 2" descr="preencoded.png">
            <a:extLst>
              <a:ext uri="{FF2B5EF4-FFF2-40B4-BE49-F238E27FC236}">
                <a16:creationId xmlns:a16="http://schemas.microsoft.com/office/drawing/2014/main" id="{4C2F8A89-8751-7AFB-F69F-BF68B9C63C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67365" y="1404593"/>
            <a:ext cx="185472" cy="185472"/>
          </a:xfrm>
          <a:prstGeom prst="rect">
            <a:avLst/>
          </a:prstGeom>
        </p:spPr>
      </p:pic>
      <p:sp>
        <p:nvSpPr>
          <p:cNvPr id="18" name="Text 11">
            <a:extLst>
              <a:ext uri="{FF2B5EF4-FFF2-40B4-BE49-F238E27FC236}">
                <a16:creationId xmlns:a16="http://schemas.microsoft.com/office/drawing/2014/main" id="{9ABEFDB9-28BC-8DA5-CBE2-80ECEA480E43}"/>
              </a:ext>
            </a:extLst>
          </p:cNvPr>
          <p:cNvSpPr/>
          <p:nvPr/>
        </p:nvSpPr>
        <p:spPr>
          <a:xfrm>
            <a:off x="8678759" y="1858225"/>
            <a:ext cx="1718007" cy="205509"/>
          </a:xfrm>
          <a:prstGeom prst="rect">
            <a:avLst/>
          </a:prstGeom>
          <a:noFill/>
          <a:ln/>
        </p:spPr>
        <p:txBody>
          <a:bodyPr wrap="none" lIns="0" tIns="0" rIns="0" bIns="0" rtlCol="0" anchor="t"/>
          <a:lstStyle/>
          <a:p>
            <a:pPr marL="0" marR="0" lvl="0" indent="0" algn="l" defTabSz="761970" rtl="0" eaLnBrk="1" fontAlgn="auto" latinLnBrk="0" hangingPunct="1">
              <a:lnSpc>
                <a:spcPts val="1708"/>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多元通路策略</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Text 12">
            <a:extLst>
              <a:ext uri="{FF2B5EF4-FFF2-40B4-BE49-F238E27FC236}">
                <a16:creationId xmlns:a16="http://schemas.microsoft.com/office/drawing/2014/main" id="{DAD4248F-5883-4D3B-F03A-0651DE0F9940}"/>
              </a:ext>
            </a:extLst>
          </p:cNvPr>
          <p:cNvSpPr/>
          <p:nvPr/>
        </p:nvSpPr>
        <p:spPr>
          <a:xfrm>
            <a:off x="8705517" y="2213964"/>
            <a:ext cx="3333228" cy="1380122"/>
          </a:xfrm>
          <a:prstGeom prst="rect">
            <a:avLst/>
          </a:prstGeom>
          <a:noFill/>
          <a:ln/>
        </p:spPr>
        <p:txBody>
          <a:bodyPr wrap="square" lIns="0" tIns="0" rIns="0" bIns="0" rtlCol="0" anchor="t"/>
          <a:lstStyle/>
          <a:p>
            <a:pPr marL="0" marR="0" lvl="0" indent="0" algn="l" defTabSz="761970" rtl="0" eaLnBrk="1" fontAlgn="auto" latinLnBrk="0" hangingPunct="1">
              <a:lnSpc>
                <a:spcPts val="25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可分</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階段拓展</a:t>
            </a:r>
            <a:r>
              <a:rPr kumimoji="0" lang="zh-TW" alt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通路，</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建立口碑</a:t>
            </a:r>
            <a:r>
              <a:rPr kumimoji="0" lang="zh-TW" alt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後</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爭取主流超市上架</a:t>
            </a:r>
            <a:r>
              <a:rPr kumimoji="0" 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並</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開拓電商與餐飲專業通路</a:t>
            </a:r>
            <a:endParaRPr kumimoji="0" 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Shape 13">
            <a:extLst>
              <a:ext uri="{FF2B5EF4-FFF2-40B4-BE49-F238E27FC236}">
                <a16:creationId xmlns:a16="http://schemas.microsoft.com/office/drawing/2014/main" id="{9F4EC0CA-80C9-E217-EC07-0E7AFC4BEEC2}"/>
              </a:ext>
            </a:extLst>
          </p:cNvPr>
          <p:cNvSpPr/>
          <p:nvPr/>
        </p:nvSpPr>
        <p:spPr>
          <a:xfrm>
            <a:off x="8655936" y="3808862"/>
            <a:ext cx="3536064" cy="2557936"/>
          </a:xfrm>
          <a:prstGeom prst="roundRect">
            <a:avLst>
              <a:gd name="adj" fmla="val 2160"/>
            </a:avLst>
          </a:prstGeom>
          <a:solidFill>
            <a:schemeClr val="accent5">
              <a:lumMod val="20000"/>
              <a:lumOff val="80000"/>
            </a:schemeClr>
          </a:solidFill>
          <a:ln w="7620">
            <a:solidFill>
              <a:srgbClr val="C9907C"/>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21" name="Shape 14">
            <a:extLst>
              <a:ext uri="{FF2B5EF4-FFF2-40B4-BE49-F238E27FC236}">
                <a16:creationId xmlns:a16="http://schemas.microsoft.com/office/drawing/2014/main" id="{40A09737-881D-5A6C-C1DF-96596CD72274}"/>
              </a:ext>
            </a:extLst>
          </p:cNvPr>
          <p:cNvSpPr/>
          <p:nvPr/>
        </p:nvSpPr>
        <p:spPr>
          <a:xfrm>
            <a:off x="8747485" y="3818465"/>
            <a:ext cx="412291" cy="394591"/>
          </a:xfrm>
          <a:prstGeom prst="roundRect">
            <a:avLst>
              <a:gd name="adj" fmla="val 18162809"/>
            </a:avLst>
          </a:prstGeom>
          <a:solidFill>
            <a:srgbClr val="C9907C"/>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22" name="Image 3" descr="preencoded.png">
            <a:extLst>
              <a:ext uri="{FF2B5EF4-FFF2-40B4-BE49-F238E27FC236}">
                <a16:creationId xmlns:a16="http://schemas.microsoft.com/office/drawing/2014/main" id="{D8CCA2BD-8392-9E6B-DFED-7240F903C9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58913" y="3912194"/>
            <a:ext cx="185472" cy="185472"/>
          </a:xfrm>
          <a:prstGeom prst="rect">
            <a:avLst/>
          </a:prstGeom>
        </p:spPr>
      </p:pic>
      <p:sp>
        <p:nvSpPr>
          <p:cNvPr id="23" name="Text 15">
            <a:extLst>
              <a:ext uri="{FF2B5EF4-FFF2-40B4-BE49-F238E27FC236}">
                <a16:creationId xmlns:a16="http://schemas.microsoft.com/office/drawing/2014/main" id="{75ACA24A-9FEB-82F0-D34F-2A33FF2EA198}"/>
              </a:ext>
            </a:extLst>
          </p:cNvPr>
          <p:cNvSpPr/>
          <p:nvPr/>
        </p:nvSpPr>
        <p:spPr>
          <a:xfrm>
            <a:off x="8770307" y="4365825"/>
            <a:ext cx="1718007" cy="205509"/>
          </a:xfrm>
          <a:prstGeom prst="rect">
            <a:avLst/>
          </a:prstGeom>
          <a:noFill/>
          <a:ln/>
        </p:spPr>
        <p:txBody>
          <a:bodyPr wrap="none" lIns="0" tIns="0" rIns="0" bIns="0" rtlCol="0" anchor="t"/>
          <a:lstStyle/>
          <a:p>
            <a:pPr marL="0" marR="0" lvl="0" indent="0" algn="l" defTabSz="761970" rtl="0" eaLnBrk="1" fontAlgn="auto" latinLnBrk="0" hangingPunct="1">
              <a:lnSpc>
                <a:spcPts val="1708"/>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電商平台布局</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4" name="Text 16">
            <a:extLst>
              <a:ext uri="{FF2B5EF4-FFF2-40B4-BE49-F238E27FC236}">
                <a16:creationId xmlns:a16="http://schemas.microsoft.com/office/drawing/2014/main" id="{37794621-B796-DED3-274E-7FFB2935A4B6}"/>
              </a:ext>
            </a:extLst>
          </p:cNvPr>
          <p:cNvSpPr/>
          <p:nvPr/>
        </p:nvSpPr>
        <p:spPr>
          <a:xfrm>
            <a:off x="8797063" y="4654629"/>
            <a:ext cx="3394937" cy="1647968"/>
          </a:xfrm>
          <a:prstGeom prst="rect">
            <a:avLst/>
          </a:prstGeom>
          <a:noFill/>
          <a:ln/>
        </p:spPr>
        <p:txBody>
          <a:bodyPr wrap="square" lIns="0" tIns="0" rIns="0" bIns="0" rtlCol="0" anchor="t"/>
          <a:lstStyle/>
          <a:p>
            <a:pPr marL="0" marR="0" lvl="0" indent="0" algn="l" defTabSz="761970" rtl="0" eaLnBrk="1" fontAlgn="auto" latinLnBrk="0" hangingPunct="1">
              <a:lnSpc>
                <a:spcPts val="25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全球電商滲透率持續攀升，尤其疫情後消費習慣改變</a:t>
            </a:r>
            <a:r>
              <a:rPr kumimoji="0" 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如</a:t>
            </a:r>
            <a:r>
              <a:rPr kumimoji="0" lang="en-US" sz="16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日本</a:t>
            </a:r>
            <a:r>
              <a:rPr kumimoji="0" lang="en-US" sz="16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(樂天、Amazon Japan)、北美(Amazon.com/ca)、澳洲(Amazon Australia、Coles Online)、歐洲(Amazon.de/co.uk)</a:t>
            </a:r>
          </a:p>
        </p:txBody>
      </p:sp>
      <p:pic>
        <p:nvPicPr>
          <p:cNvPr id="36" name="Image 10" descr="preencoded.png">
            <a:extLst>
              <a:ext uri="{FF2B5EF4-FFF2-40B4-BE49-F238E27FC236}">
                <a16:creationId xmlns:a16="http://schemas.microsoft.com/office/drawing/2014/main" id="{7606983A-D8E5-714F-357A-3D7EFA15B790}"/>
              </a:ext>
            </a:extLst>
          </p:cNvPr>
          <p:cNvPicPr>
            <a:picLocks noChangeAspect="1"/>
          </p:cNvPicPr>
          <p:nvPr/>
        </p:nvPicPr>
        <p:blipFill>
          <a:blip r:embed="rId11"/>
          <a:stretch>
            <a:fillRect/>
          </a:stretch>
        </p:blipFill>
        <p:spPr>
          <a:xfrm>
            <a:off x="78536" y="1510103"/>
            <a:ext cx="4766857" cy="3615512"/>
          </a:xfrm>
          <a:prstGeom prst="rect">
            <a:avLst/>
          </a:prstGeom>
        </p:spPr>
      </p:pic>
      <p:pic>
        <p:nvPicPr>
          <p:cNvPr id="38" name="Image 12" descr="preencoded.png">
            <a:extLst>
              <a:ext uri="{FF2B5EF4-FFF2-40B4-BE49-F238E27FC236}">
                <a16:creationId xmlns:a16="http://schemas.microsoft.com/office/drawing/2014/main" id="{3E6A7FC4-9CE0-7905-0406-0BA6C738783A}"/>
              </a:ext>
            </a:extLst>
          </p:cNvPr>
          <p:cNvPicPr>
            <a:picLocks noChangeAspect="1"/>
          </p:cNvPicPr>
          <p:nvPr/>
        </p:nvPicPr>
        <p:blipFill>
          <a:blip r:embed="rId12"/>
          <a:stretch>
            <a:fillRect/>
          </a:stretch>
        </p:blipFill>
        <p:spPr>
          <a:xfrm>
            <a:off x="146743" y="2078448"/>
            <a:ext cx="4695903" cy="12394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9" name="Image 13" descr="preencoded.png">
            <a:extLst>
              <a:ext uri="{FF2B5EF4-FFF2-40B4-BE49-F238E27FC236}">
                <a16:creationId xmlns:a16="http://schemas.microsoft.com/office/drawing/2014/main" id="{C316EE26-C355-849C-E22C-DD3E11C4DD8F}"/>
              </a:ext>
            </a:extLst>
          </p:cNvPr>
          <p:cNvPicPr>
            <a:picLocks noChangeAspect="1"/>
          </p:cNvPicPr>
          <p:nvPr/>
        </p:nvPicPr>
        <p:blipFill>
          <a:blip r:embed="rId13"/>
          <a:stretch>
            <a:fillRect/>
          </a:stretch>
        </p:blipFill>
        <p:spPr>
          <a:xfrm>
            <a:off x="287769" y="2233848"/>
            <a:ext cx="144938" cy="284366"/>
          </a:xfrm>
          <a:prstGeom prst="rect">
            <a:avLst/>
          </a:prstGeom>
        </p:spPr>
      </p:pic>
      <p:pic>
        <p:nvPicPr>
          <p:cNvPr id="40" name="Image 14" descr="preencoded.png">
            <a:extLst>
              <a:ext uri="{FF2B5EF4-FFF2-40B4-BE49-F238E27FC236}">
                <a16:creationId xmlns:a16="http://schemas.microsoft.com/office/drawing/2014/main" id="{5927E680-016C-7F5A-9EB2-6380213499BA}"/>
              </a:ext>
            </a:extLst>
          </p:cNvPr>
          <p:cNvPicPr>
            <a:picLocks noChangeAspect="1"/>
          </p:cNvPicPr>
          <p:nvPr/>
        </p:nvPicPr>
        <p:blipFill>
          <a:blip r:embed="rId14"/>
          <a:stretch>
            <a:fillRect/>
          </a:stretch>
        </p:blipFill>
        <p:spPr>
          <a:xfrm>
            <a:off x="155938" y="3450804"/>
            <a:ext cx="4686335" cy="13725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1" name="Image 15" descr="preencoded.png">
            <a:extLst>
              <a:ext uri="{FF2B5EF4-FFF2-40B4-BE49-F238E27FC236}">
                <a16:creationId xmlns:a16="http://schemas.microsoft.com/office/drawing/2014/main" id="{D006554D-55EF-8B87-A0C9-7FBD613AF8BE}"/>
              </a:ext>
            </a:extLst>
          </p:cNvPr>
          <p:cNvPicPr>
            <a:picLocks noChangeAspect="1"/>
          </p:cNvPicPr>
          <p:nvPr/>
        </p:nvPicPr>
        <p:blipFill>
          <a:blip r:embed="rId15"/>
          <a:stretch>
            <a:fillRect/>
          </a:stretch>
        </p:blipFill>
        <p:spPr>
          <a:xfrm>
            <a:off x="248823" y="3609191"/>
            <a:ext cx="161043" cy="284366"/>
          </a:xfrm>
          <a:prstGeom prst="rect">
            <a:avLst/>
          </a:prstGeom>
        </p:spPr>
      </p:pic>
      <p:pic>
        <p:nvPicPr>
          <p:cNvPr id="42" name="Image 16" descr="preencoded.png">
            <a:extLst>
              <a:ext uri="{FF2B5EF4-FFF2-40B4-BE49-F238E27FC236}">
                <a16:creationId xmlns:a16="http://schemas.microsoft.com/office/drawing/2014/main" id="{A78A2E73-D5B1-96A2-3A9D-EF3E669FED91}"/>
              </a:ext>
            </a:extLst>
          </p:cNvPr>
          <p:cNvPicPr>
            <a:picLocks noChangeAspect="1"/>
          </p:cNvPicPr>
          <p:nvPr/>
        </p:nvPicPr>
        <p:blipFill>
          <a:blip r:embed="rId16"/>
          <a:stretch>
            <a:fillRect/>
          </a:stretch>
        </p:blipFill>
        <p:spPr>
          <a:xfrm>
            <a:off x="146742" y="4994245"/>
            <a:ext cx="4686335" cy="13725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3" name="Image 17" descr="preencoded.png">
            <a:extLst>
              <a:ext uri="{FF2B5EF4-FFF2-40B4-BE49-F238E27FC236}">
                <a16:creationId xmlns:a16="http://schemas.microsoft.com/office/drawing/2014/main" id="{F3E33729-DE94-CC3B-BBC6-1ADC55B4B50F}"/>
              </a:ext>
            </a:extLst>
          </p:cNvPr>
          <p:cNvPicPr>
            <a:picLocks noChangeAspect="1"/>
          </p:cNvPicPr>
          <p:nvPr/>
        </p:nvPicPr>
        <p:blipFill>
          <a:blip r:embed="rId17"/>
          <a:stretch>
            <a:fillRect/>
          </a:stretch>
        </p:blipFill>
        <p:spPr>
          <a:xfrm>
            <a:off x="260596" y="5116377"/>
            <a:ext cx="144938" cy="284366"/>
          </a:xfrm>
          <a:prstGeom prst="rect">
            <a:avLst/>
          </a:prstGeom>
        </p:spPr>
      </p:pic>
      <p:sp>
        <p:nvSpPr>
          <p:cNvPr id="45" name="Text 9">
            <a:extLst>
              <a:ext uri="{FF2B5EF4-FFF2-40B4-BE49-F238E27FC236}">
                <a16:creationId xmlns:a16="http://schemas.microsoft.com/office/drawing/2014/main" id="{D0F87FE9-41E7-8C11-CCE8-1BEF4CD0613D}"/>
              </a:ext>
            </a:extLst>
          </p:cNvPr>
          <p:cNvSpPr/>
          <p:nvPr/>
        </p:nvSpPr>
        <p:spPr>
          <a:xfrm>
            <a:off x="519154" y="2268938"/>
            <a:ext cx="1842156" cy="284366"/>
          </a:xfrm>
          <a:prstGeom prst="rect">
            <a:avLst/>
          </a:prstGeom>
          <a:noFill/>
          <a:ln/>
        </p:spPr>
        <p:txBody>
          <a:bodyPr vert="horz" wrap="square" lIns="0" tIns="0" rIns="0" bIns="0" rtlCol="0" anchor="t"/>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b="1" i="0" u="none" strike="noStrike" kern="1200" cap="none" spc="0" normalizeH="0" baseline="0" noProof="0" dirty="0">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建立國家隊形象</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6" name="Text 11">
            <a:extLst>
              <a:ext uri="{FF2B5EF4-FFF2-40B4-BE49-F238E27FC236}">
                <a16:creationId xmlns:a16="http://schemas.microsoft.com/office/drawing/2014/main" id="{9056E34E-8D8E-7466-FCE4-68720CCB9B9E}"/>
              </a:ext>
            </a:extLst>
          </p:cNvPr>
          <p:cNvSpPr/>
          <p:nvPr/>
        </p:nvSpPr>
        <p:spPr>
          <a:xfrm>
            <a:off x="496836" y="3650028"/>
            <a:ext cx="1671451" cy="264054"/>
          </a:xfrm>
          <a:prstGeom prst="rect">
            <a:avLst/>
          </a:prstGeom>
          <a:noFill/>
          <a:ln/>
        </p:spPr>
        <p:txBody>
          <a:bodyPr vert="horz" wrap="square" lIns="0" tIns="0" rIns="0" bIns="0" rtlCol="0" anchor="t"/>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b="1" i="0" u="none" strike="noStrike" kern="1200" cap="none" spc="0" normalizeH="0" baseline="0" noProof="0" dirty="0">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統一品牌識別</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7" name="Text 12">
            <a:extLst>
              <a:ext uri="{FF2B5EF4-FFF2-40B4-BE49-F238E27FC236}">
                <a16:creationId xmlns:a16="http://schemas.microsoft.com/office/drawing/2014/main" id="{37FDC0AB-317D-08B0-6B1C-582DA61240F3}"/>
              </a:ext>
            </a:extLst>
          </p:cNvPr>
          <p:cNvSpPr/>
          <p:nvPr/>
        </p:nvSpPr>
        <p:spPr>
          <a:xfrm>
            <a:off x="496838" y="3965394"/>
            <a:ext cx="4336239" cy="753722"/>
          </a:xfrm>
          <a:prstGeom prst="rect">
            <a:avLst/>
          </a:prstGeom>
          <a:noFill/>
          <a:ln/>
        </p:spPr>
        <p:txBody>
          <a:bodyPr vert="horz" wrap="square" lIns="0" tIns="0" rIns="0" bIns="0" rtlCol="0" anchor="t"/>
          <a:lstStyle/>
          <a:p>
            <a:pPr defTabSz="914400">
              <a:lnSpc>
                <a:spcPts val="2200"/>
              </a:lnSpc>
            </a:pPr>
            <a:r>
              <a:rPr lang="zh-TW" alt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建立</a:t>
            </a:r>
            <a:r>
              <a:rPr 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「Taiwan </a:t>
            </a:r>
            <a:r>
              <a:rPr lang="en-US" dirty="0" err="1">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Rice」國際品牌識別</a:t>
            </a:r>
            <a:r>
              <a:rPr 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使</a:t>
            </a:r>
            <a:r>
              <a:rPr lang="en-US" dirty="0" err="1">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海外消費者能清楚辨識臺灣米的來源與特色</a:t>
            </a:r>
            <a:endParaRPr 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8" name="Text 13">
            <a:extLst>
              <a:ext uri="{FF2B5EF4-FFF2-40B4-BE49-F238E27FC236}">
                <a16:creationId xmlns:a16="http://schemas.microsoft.com/office/drawing/2014/main" id="{945D3332-C8E7-672F-7E09-8162008CA6BC}"/>
              </a:ext>
            </a:extLst>
          </p:cNvPr>
          <p:cNvSpPr/>
          <p:nvPr/>
        </p:nvSpPr>
        <p:spPr>
          <a:xfrm>
            <a:off x="496837" y="5160802"/>
            <a:ext cx="4345436" cy="272708"/>
          </a:xfrm>
          <a:prstGeom prst="rect">
            <a:avLst/>
          </a:prstGeom>
          <a:noFill/>
          <a:ln/>
        </p:spPr>
        <p:txBody>
          <a:bodyPr vert="horz" wrap="square" lIns="0" tIns="0" rIns="0" bIns="0" rtlCol="0" anchor="t"/>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zh-TW" altLang="en-US" b="1" i="0" u="none" strike="noStrike" kern="1200" cap="none" spc="0" normalizeH="0" baseline="0" noProof="0" dirty="0">
                <a:ln>
                  <a:noFill/>
                </a:ln>
                <a:solidFill>
                  <a:srgbClr val="2C5F2D"/>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持續拓展海外市場及通路</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9" name="Text 14">
            <a:extLst>
              <a:ext uri="{FF2B5EF4-FFF2-40B4-BE49-F238E27FC236}">
                <a16:creationId xmlns:a16="http://schemas.microsoft.com/office/drawing/2014/main" id="{5ABD285C-D648-BC3B-C67D-22CA3DAA113A}"/>
              </a:ext>
            </a:extLst>
          </p:cNvPr>
          <p:cNvSpPr/>
          <p:nvPr/>
        </p:nvSpPr>
        <p:spPr>
          <a:xfrm>
            <a:off x="496837" y="5433509"/>
            <a:ext cx="4336240" cy="869087"/>
          </a:xfrm>
          <a:prstGeom prst="rect">
            <a:avLst/>
          </a:prstGeom>
          <a:noFill/>
          <a:ln/>
        </p:spPr>
        <p:txBody>
          <a:bodyPr vert="horz" wrap="square" lIns="0" tIns="0" rIns="0" bIns="0" rtlCol="0" anchor="t"/>
          <a:lstStyle/>
          <a:p>
            <a:pPr defTabSz="914400">
              <a:lnSpc>
                <a:spcPts val="2200"/>
              </a:lnSpc>
            </a:pPr>
            <a:r>
              <a:rPr lang="zh-TW" alt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使國際買方充分了解臺灣在智慧農業、永續生產、食品安全與加工創新的努力，創造臺灣米商機</a:t>
            </a:r>
            <a:endParaRPr 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0" name="Text 10">
            <a:extLst>
              <a:ext uri="{FF2B5EF4-FFF2-40B4-BE49-F238E27FC236}">
                <a16:creationId xmlns:a16="http://schemas.microsoft.com/office/drawing/2014/main" id="{EE55A036-074F-0332-D19E-0652D7139033}"/>
              </a:ext>
            </a:extLst>
          </p:cNvPr>
          <p:cNvSpPr/>
          <p:nvPr/>
        </p:nvSpPr>
        <p:spPr>
          <a:xfrm>
            <a:off x="505467" y="2556961"/>
            <a:ext cx="4374446" cy="570240"/>
          </a:xfrm>
          <a:prstGeom prst="rect">
            <a:avLst/>
          </a:prstGeom>
          <a:noFill/>
          <a:ln/>
        </p:spPr>
        <p:txBody>
          <a:bodyPr vert="horz" wrap="square" lIns="0" tIns="0" rIns="0" bIns="0" rtlCol="0" anchor="t"/>
          <a:lstStyle/>
          <a:p>
            <a:pPr defTabSz="914400">
              <a:lnSpc>
                <a:spcPts val="2200"/>
              </a:lnSpc>
            </a:pPr>
            <a:r>
              <a:rPr lang="en-US" dirty="0" err="1">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建立「國家隊」形象，政府與</a:t>
            </a:r>
            <a:r>
              <a:rPr lang="zh-TW" alt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業者</a:t>
            </a:r>
            <a:r>
              <a:rPr lang="en-US" dirty="0" err="1">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rPr>
              <a:t>共同推廣臺灣米的優良品質與特色</a:t>
            </a:r>
            <a:endParaRPr lang="en-US" dirty="0">
              <a:solidFill>
                <a:schemeClr val="tx1">
                  <a:lumMod val="65000"/>
                  <a:lumOff val="3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5" name="矩形 24">
            <a:extLst>
              <a:ext uri="{FF2B5EF4-FFF2-40B4-BE49-F238E27FC236}">
                <a16:creationId xmlns:a16="http://schemas.microsoft.com/office/drawing/2014/main" id="{F01D0CCA-0DD7-5000-BDEE-25CF8F2F3291}"/>
              </a:ext>
            </a:extLst>
          </p:cNvPr>
          <p:cNvSpPr/>
          <p:nvPr/>
        </p:nvSpPr>
        <p:spPr>
          <a:xfrm>
            <a:off x="545646" y="1228540"/>
            <a:ext cx="2915429"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lang="zh-TW" altLang="en-US" sz="2000" b="1" kern="0" dirty="0">
                <a:solidFill>
                  <a:srgbClr val="7030A0"/>
                </a:solidFill>
                <a:latin typeface="Arial"/>
                <a:ea typeface="微软雅黑"/>
                <a:cs typeface="+mn-ea"/>
              </a:rPr>
              <a:t>政府與業者共同合作</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27" name="文字方塊 26">
            <a:extLst>
              <a:ext uri="{FF2B5EF4-FFF2-40B4-BE49-F238E27FC236}">
                <a16:creationId xmlns:a16="http://schemas.microsoft.com/office/drawing/2014/main" id="{C1F4AEF6-AEEB-13FA-0824-A8202C231FE2}"/>
              </a:ext>
            </a:extLst>
          </p:cNvPr>
          <p:cNvSpPr txBox="1"/>
          <p:nvPr/>
        </p:nvSpPr>
        <p:spPr>
          <a:xfrm>
            <a:off x="5790861" y="590787"/>
            <a:ext cx="6136104" cy="348813"/>
          </a:xfrm>
          <a:prstGeom prst="rect">
            <a:avLst/>
          </a:prstGeom>
          <a:noFill/>
        </p:spPr>
        <p:txBody>
          <a:bodyPr wrap="square">
            <a:spAutoFit/>
          </a:bodyPr>
          <a:lstStyle/>
          <a:p>
            <a:pPr>
              <a:lnSpc>
                <a:spcPts val="2000"/>
              </a:lnSpc>
              <a:spcAft>
                <a:spcPts val="800"/>
              </a:spcAft>
              <a:buNone/>
            </a:pPr>
            <a:r>
              <a:rPr lang="zh-TW" altLang="zh-TW" sz="2133" b="1" dirty="0">
                <a:solidFill>
                  <a:srgbClr val="1C2E50"/>
                </a:solidFill>
                <a:latin typeface="微軟正黑體" panose="020B0604030504040204" pitchFamily="34" charset="-120"/>
                <a:ea typeface="微軟正黑體" panose="020B0604030504040204" pitchFamily="34" charset="-120"/>
                <a:cs typeface="Arial"/>
              </a:rPr>
              <a:t>多元品種、多元應用，精準滿足國際市場需求</a:t>
            </a:r>
          </a:p>
        </p:txBody>
      </p:sp>
    </p:spTree>
    <p:extLst>
      <p:ext uri="{BB962C8B-B14F-4D97-AF65-F5344CB8AC3E}">
        <p14:creationId xmlns:p14="http://schemas.microsoft.com/office/powerpoint/2010/main" val="346863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4A51B-DC42-DFD9-9614-FE7655609A39}"/>
            </a:ext>
          </a:extLst>
        </p:cNvPr>
        <p:cNvGrpSpPr/>
        <p:nvPr/>
      </p:nvGrpSpPr>
      <p:grpSpPr>
        <a:xfrm>
          <a:off x="0" y="0"/>
          <a:ext cx="0" cy="0"/>
          <a:chOff x="0" y="0"/>
          <a:chExt cx="0" cy="0"/>
        </a:xfrm>
      </p:grpSpPr>
      <p:sp>
        <p:nvSpPr>
          <p:cNvPr id="3" name="AutoShape 7">
            <a:extLst>
              <a:ext uri="{FF2B5EF4-FFF2-40B4-BE49-F238E27FC236}">
                <a16:creationId xmlns:a16="http://schemas.microsoft.com/office/drawing/2014/main" id="{B1574D47-A942-A214-0DC6-35641AFD0EBB}"/>
              </a:ext>
            </a:extLst>
          </p:cNvPr>
          <p:cNvSpPr/>
          <p:nvPr/>
        </p:nvSpPr>
        <p:spPr>
          <a:xfrm>
            <a:off x="711200" y="1041400"/>
            <a:ext cx="996185" cy="0"/>
          </a:xfrm>
          <a:prstGeom prst="line">
            <a:avLst/>
          </a:prstGeom>
          <a:ln w="114300" cap="flat">
            <a:solidFill>
              <a:srgbClr val="0B132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 name="TextBox 19">
            <a:extLst>
              <a:ext uri="{FF2B5EF4-FFF2-40B4-BE49-F238E27FC236}">
                <a16:creationId xmlns:a16="http://schemas.microsoft.com/office/drawing/2014/main" id="{FB5AED5C-A0EF-7B68-3EB1-01B8506BA68B}"/>
              </a:ext>
            </a:extLst>
          </p:cNvPr>
          <p:cNvSpPr txBox="1"/>
          <p:nvPr/>
        </p:nvSpPr>
        <p:spPr>
          <a:xfrm>
            <a:off x="457200" y="279400"/>
            <a:ext cx="10464800" cy="1107996"/>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壹、分享目的</a:t>
            </a:r>
            <a:r>
              <a:rPr lang="en-US" altLang="zh-TW" sz="2800" b="1" dirty="0">
                <a:solidFill>
                  <a:prstClr val="black"/>
                </a:solidFill>
                <a:latin typeface="Microsoft YaHei" panose="020B0503020204020204" pitchFamily="34" charset="-122"/>
                <a:ea typeface="Microsoft YaHei" panose="020B0503020204020204" pitchFamily="34" charset="-122"/>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1/2</a:t>
            </a:r>
            <a:endPar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6" name="投影片編號版面配置區 6">
            <a:extLst>
              <a:ext uri="{FF2B5EF4-FFF2-40B4-BE49-F238E27FC236}">
                <a16:creationId xmlns:a16="http://schemas.microsoft.com/office/drawing/2014/main" id="{C6733F00-78C8-3A2D-E710-B5694506EF60}"/>
              </a:ext>
            </a:extLst>
          </p:cNvPr>
          <p:cNvSpPr txBox="1">
            <a:spLocks/>
          </p:cNvSpPr>
          <p:nvPr/>
        </p:nvSpPr>
        <p:spPr>
          <a:xfrm>
            <a:off x="10642506" y="6456891"/>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標題 1">
            <a:extLst>
              <a:ext uri="{FF2B5EF4-FFF2-40B4-BE49-F238E27FC236}">
                <a16:creationId xmlns:a16="http://schemas.microsoft.com/office/drawing/2014/main" id="{006847E6-A297-E584-186A-4F03ECB58D4A}"/>
              </a:ext>
            </a:extLst>
          </p:cNvPr>
          <p:cNvSpPr txBox="1">
            <a:spLocks/>
          </p:cNvSpPr>
          <p:nvPr/>
        </p:nvSpPr>
        <p:spPr>
          <a:xfrm>
            <a:off x="1214185" y="2250638"/>
            <a:ext cx="5635189" cy="461665"/>
          </a:xfrm>
          <a:prstGeom prst="rect">
            <a:avLst/>
          </a:prstGeom>
        </p:spPr>
        <p:txBody>
          <a:bodyPr wrap="square">
            <a:sp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srgbClr val="1F497D">
                    <a:lumMod val="75000"/>
                  </a:srgbClr>
                </a:solidFill>
                <a:effectLst/>
                <a:uLnTx/>
                <a:uFillTx/>
                <a:latin typeface="微軟正黑體" panose="020B0604030504040204" pitchFamily="34" charset="-120"/>
                <a:ea typeface="微軟正黑體" panose="020B0604030504040204" pitchFamily="34" charset="-120"/>
                <a:cs typeface="+mj-cs"/>
              </a:rPr>
              <a:t>臺灣米具高品質優勢且出口量逐步增加</a:t>
            </a:r>
          </a:p>
        </p:txBody>
      </p:sp>
      <p:sp>
        <p:nvSpPr>
          <p:cNvPr id="12" name="文字方塊 11">
            <a:extLst>
              <a:ext uri="{FF2B5EF4-FFF2-40B4-BE49-F238E27FC236}">
                <a16:creationId xmlns:a16="http://schemas.microsoft.com/office/drawing/2014/main" id="{46351CBF-8946-F9D4-1692-7C5089F5C7DE}"/>
              </a:ext>
            </a:extLst>
          </p:cNvPr>
          <p:cNvSpPr txBox="1"/>
          <p:nvPr/>
        </p:nvSpPr>
        <p:spPr>
          <a:xfrm>
            <a:off x="1230161" y="2811606"/>
            <a:ext cx="6206332" cy="1155894"/>
          </a:xfrm>
          <a:prstGeom prst="rect">
            <a:avLst/>
          </a:prstGeom>
          <a:noFill/>
        </p:spPr>
        <p:txBody>
          <a:bodyPr wrap="square">
            <a:spAutoFit/>
          </a:bodyPr>
          <a:lstStyle/>
          <a:p>
            <a:pPr lvl="0" defTabSz="609630">
              <a:lnSpc>
                <a:spcPct val="150000"/>
              </a:lnSpc>
              <a:spcBef>
                <a:spcPts val="600"/>
              </a:spcBef>
              <a:spcAft>
                <a:spcPts val="600"/>
              </a:spcAft>
              <a:defRPr/>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臺灣米品質具</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高度安全與可追溯性、品質穩定及可靠供應能力</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等，且</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出口量呈上揚趨勢</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，從</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年約</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13.5</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萬公噸增加至</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年超過</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14.6</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萬公噸，</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114</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年截至</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月已超過</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萬公噸，顯示</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外銷有一定的競爭實力</a:t>
            </a:r>
          </a:p>
        </p:txBody>
      </p:sp>
      <p:cxnSp>
        <p:nvCxnSpPr>
          <p:cNvPr id="14" name="直線接點 13">
            <a:extLst>
              <a:ext uri="{FF2B5EF4-FFF2-40B4-BE49-F238E27FC236}">
                <a16:creationId xmlns:a16="http://schemas.microsoft.com/office/drawing/2014/main" id="{9CA431D0-CF58-2D11-2220-3944A2B22F0A}"/>
              </a:ext>
            </a:extLst>
          </p:cNvPr>
          <p:cNvCxnSpPr>
            <a:cxnSpLocks/>
          </p:cNvCxnSpPr>
          <p:nvPr/>
        </p:nvCxnSpPr>
        <p:spPr>
          <a:xfrm flipH="1">
            <a:off x="746505" y="1358040"/>
            <a:ext cx="34815" cy="5418145"/>
          </a:xfrm>
          <a:prstGeom prst="line">
            <a:avLst/>
          </a:prstGeom>
          <a:ln>
            <a:solidFill>
              <a:srgbClr val="1C3F60"/>
            </a:solidFill>
          </a:ln>
        </p:spPr>
        <p:style>
          <a:lnRef idx="1">
            <a:schemeClr val="accent1"/>
          </a:lnRef>
          <a:fillRef idx="0">
            <a:schemeClr val="accent1"/>
          </a:fillRef>
          <a:effectRef idx="0">
            <a:schemeClr val="accent1"/>
          </a:effectRef>
          <a:fontRef idx="minor">
            <a:schemeClr val="tx1"/>
          </a:fontRef>
        </p:style>
      </p:cxnSp>
      <p:grpSp>
        <p:nvGrpSpPr>
          <p:cNvPr id="59" name="Google Shape;202;p14">
            <a:extLst>
              <a:ext uri="{FF2B5EF4-FFF2-40B4-BE49-F238E27FC236}">
                <a16:creationId xmlns:a16="http://schemas.microsoft.com/office/drawing/2014/main" id="{84D59C5E-5B69-9FC0-EEC0-CD45FED632C4}"/>
              </a:ext>
            </a:extLst>
          </p:cNvPr>
          <p:cNvGrpSpPr/>
          <p:nvPr/>
        </p:nvGrpSpPr>
        <p:grpSpPr>
          <a:xfrm>
            <a:off x="333769" y="4103731"/>
            <a:ext cx="840139" cy="840175"/>
            <a:chOff x="2190776" y="1361318"/>
            <a:chExt cx="630104" cy="630131"/>
          </a:xfrm>
        </p:grpSpPr>
        <p:sp>
          <p:nvSpPr>
            <p:cNvPr id="60" name="Google Shape;203;p14">
              <a:extLst>
                <a:ext uri="{FF2B5EF4-FFF2-40B4-BE49-F238E27FC236}">
                  <a16:creationId xmlns:a16="http://schemas.microsoft.com/office/drawing/2014/main" id="{2E0695F7-6A2A-CC43-B809-4EFEA8D38D89}"/>
                </a:ext>
              </a:extLst>
            </p:cNvPr>
            <p:cNvSpPr/>
            <p:nvPr/>
          </p:nvSpPr>
          <p:spPr>
            <a:xfrm>
              <a:off x="2200045" y="1406731"/>
              <a:ext cx="611566" cy="539305"/>
            </a:xfrm>
            <a:custGeom>
              <a:avLst/>
              <a:gdLst/>
              <a:ahLst/>
              <a:cxnLst/>
              <a:rect l="l" t="t" r="r" b="b"/>
              <a:pathLst>
                <a:path w="22961" h="20248" extrusionOk="0">
                  <a:moveTo>
                    <a:pt x="11461" y="1"/>
                  </a:moveTo>
                  <a:cubicBezTo>
                    <a:pt x="10173" y="1"/>
                    <a:pt x="8864" y="247"/>
                    <a:pt x="7601" y="766"/>
                  </a:cubicBezTo>
                  <a:cubicBezTo>
                    <a:pt x="2439" y="2919"/>
                    <a:pt x="0" y="8842"/>
                    <a:pt x="2122" y="14004"/>
                  </a:cubicBezTo>
                  <a:cubicBezTo>
                    <a:pt x="3749" y="17902"/>
                    <a:pt x="7525" y="20248"/>
                    <a:pt x="11500" y="20248"/>
                  </a:cubicBezTo>
                  <a:cubicBezTo>
                    <a:pt x="12788" y="20248"/>
                    <a:pt x="14097" y="20001"/>
                    <a:pt x="15360" y="19482"/>
                  </a:cubicBezTo>
                  <a:cubicBezTo>
                    <a:pt x="20522" y="17329"/>
                    <a:pt x="22960" y="11407"/>
                    <a:pt x="20839" y="6245"/>
                  </a:cubicBezTo>
                  <a:cubicBezTo>
                    <a:pt x="19212" y="2346"/>
                    <a:pt x="15436" y="1"/>
                    <a:pt x="11461" y="1"/>
                  </a:cubicBezTo>
                  <a:close/>
                </a:path>
              </a:pathLst>
            </a:custGeom>
            <a:solidFill>
              <a:srgbClr val="30475E"/>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04;p14">
              <a:extLst>
                <a:ext uri="{FF2B5EF4-FFF2-40B4-BE49-F238E27FC236}">
                  <a16:creationId xmlns:a16="http://schemas.microsoft.com/office/drawing/2014/main" id="{1C13752D-0D55-D264-9CFB-31E4CB7367F9}"/>
                </a:ext>
              </a:extLst>
            </p:cNvPr>
            <p:cNvSpPr/>
            <p:nvPr/>
          </p:nvSpPr>
          <p:spPr>
            <a:xfrm>
              <a:off x="2331621" y="1552797"/>
              <a:ext cx="348412" cy="81849"/>
            </a:xfrm>
            <a:custGeom>
              <a:avLst/>
              <a:gdLst/>
              <a:ahLst/>
              <a:cxnLst/>
              <a:rect l="l" t="t" r="r" b="b"/>
              <a:pathLst>
                <a:path w="13081" h="3073" extrusionOk="0">
                  <a:moveTo>
                    <a:pt x="6556" y="1"/>
                  </a:moveTo>
                  <a:cubicBezTo>
                    <a:pt x="4118" y="1"/>
                    <a:pt x="1806" y="951"/>
                    <a:pt x="96" y="2661"/>
                  </a:cubicBezTo>
                  <a:cubicBezTo>
                    <a:pt x="1" y="2756"/>
                    <a:pt x="1" y="2882"/>
                    <a:pt x="96" y="2978"/>
                  </a:cubicBezTo>
                  <a:cubicBezTo>
                    <a:pt x="143" y="3025"/>
                    <a:pt x="207" y="3049"/>
                    <a:pt x="266" y="3049"/>
                  </a:cubicBezTo>
                  <a:cubicBezTo>
                    <a:pt x="325" y="3049"/>
                    <a:pt x="381" y="3025"/>
                    <a:pt x="412" y="2978"/>
                  </a:cubicBezTo>
                  <a:cubicBezTo>
                    <a:pt x="2059" y="1362"/>
                    <a:pt x="4213" y="476"/>
                    <a:pt x="6556" y="476"/>
                  </a:cubicBezTo>
                  <a:cubicBezTo>
                    <a:pt x="8868" y="476"/>
                    <a:pt x="11022" y="1362"/>
                    <a:pt x="12668" y="2978"/>
                  </a:cubicBezTo>
                  <a:cubicBezTo>
                    <a:pt x="12700" y="3041"/>
                    <a:pt x="12763" y="3073"/>
                    <a:pt x="12827" y="3073"/>
                  </a:cubicBezTo>
                  <a:cubicBezTo>
                    <a:pt x="12890" y="3073"/>
                    <a:pt x="12953" y="3041"/>
                    <a:pt x="12985" y="2978"/>
                  </a:cubicBezTo>
                  <a:cubicBezTo>
                    <a:pt x="13080" y="2882"/>
                    <a:pt x="13080" y="2756"/>
                    <a:pt x="12985" y="2661"/>
                  </a:cubicBezTo>
                  <a:cubicBezTo>
                    <a:pt x="11275" y="951"/>
                    <a:pt x="8995" y="1"/>
                    <a:pt x="655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05;p14">
              <a:extLst>
                <a:ext uri="{FF2B5EF4-FFF2-40B4-BE49-F238E27FC236}">
                  <a16:creationId xmlns:a16="http://schemas.microsoft.com/office/drawing/2014/main" id="{10206FD5-059C-5951-6EAC-3F3071A55DA2}"/>
                </a:ext>
              </a:extLst>
            </p:cNvPr>
            <p:cNvSpPr/>
            <p:nvPr/>
          </p:nvSpPr>
          <p:spPr>
            <a:xfrm>
              <a:off x="2368751" y="1605109"/>
              <a:ext cx="274154" cy="66641"/>
            </a:xfrm>
            <a:custGeom>
              <a:avLst/>
              <a:gdLst/>
              <a:ahLst/>
              <a:cxnLst/>
              <a:rect l="l" t="t" r="r" b="b"/>
              <a:pathLst>
                <a:path w="10293" h="2502" extrusionOk="0">
                  <a:moveTo>
                    <a:pt x="5146" y="0"/>
                  </a:moveTo>
                  <a:cubicBezTo>
                    <a:pt x="3318" y="0"/>
                    <a:pt x="1489" y="697"/>
                    <a:pt x="95" y="2090"/>
                  </a:cubicBezTo>
                  <a:cubicBezTo>
                    <a:pt x="0" y="2185"/>
                    <a:pt x="0" y="2344"/>
                    <a:pt x="95" y="2439"/>
                  </a:cubicBezTo>
                  <a:cubicBezTo>
                    <a:pt x="127" y="2470"/>
                    <a:pt x="190" y="2502"/>
                    <a:pt x="254" y="2502"/>
                  </a:cubicBezTo>
                  <a:cubicBezTo>
                    <a:pt x="317" y="2502"/>
                    <a:pt x="380" y="2470"/>
                    <a:pt x="412" y="2439"/>
                  </a:cubicBezTo>
                  <a:cubicBezTo>
                    <a:pt x="1710" y="1124"/>
                    <a:pt x="3420" y="467"/>
                    <a:pt x="5131" y="467"/>
                  </a:cubicBezTo>
                  <a:cubicBezTo>
                    <a:pt x="6841" y="467"/>
                    <a:pt x="8551" y="1124"/>
                    <a:pt x="9849" y="2439"/>
                  </a:cubicBezTo>
                  <a:cubicBezTo>
                    <a:pt x="9897" y="2470"/>
                    <a:pt x="9960" y="2486"/>
                    <a:pt x="10023" y="2486"/>
                  </a:cubicBezTo>
                  <a:cubicBezTo>
                    <a:pt x="10087" y="2486"/>
                    <a:pt x="10150" y="2470"/>
                    <a:pt x="10198" y="2439"/>
                  </a:cubicBezTo>
                  <a:cubicBezTo>
                    <a:pt x="10293" y="2344"/>
                    <a:pt x="10293" y="2185"/>
                    <a:pt x="10198" y="2090"/>
                  </a:cubicBezTo>
                  <a:cubicBezTo>
                    <a:pt x="8804" y="697"/>
                    <a:pt x="6975" y="0"/>
                    <a:pt x="51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06;p14">
              <a:extLst>
                <a:ext uri="{FF2B5EF4-FFF2-40B4-BE49-F238E27FC236}">
                  <a16:creationId xmlns:a16="http://schemas.microsoft.com/office/drawing/2014/main" id="{1EB97852-0FD6-2118-1313-A88D8CC5A35D}"/>
                </a:ext>
              </a:extLst>
            </p:cNvPr>
            <p:cNvSpPr/>
            <p:nvPr/>
          </p:nvSpPr>
          <p:spPr>
            <a:xfrm>
              <a:off x="2405853" y="1657393"/>
              <a:ext cx="199949" cy="51485"/>
            </a:xfrm>
            <a:custGeom>
              <a:avLst/>
              <a:gdLst/>
              <a:ahLst/>
              <a:cxnLst/>
              <a:rect l="l" t="t" r="r" b="b"/>
              <a:pathLst>
                <a:path w="7507" h="1933" extrusionOk="0">
                  <a:moveTo>
                    <a:pt x="3738" y="1"/>
                  </a:moveTo>
                  <a:cubicBezTo>
                    <a:pt x="2376" y="1"/>
                    <a:pt x="1077" y="539"/>
                    <a:pt x="96" y="1521"/>
                  </a:cubicBezTo>
                  <a:cubicBezTo>
                    <a:pt x="1" y="1616"/>
                    <a:pt x="1" y="1774"/>
                    <a:pt x="96" y="1869"/>
                  </a:cubicBezTo>
                  <a:cubicBezTo>
                    <a:pt x="143" y="1901"/>
                    <a:pt x="206" y="1917"/>
                    <a:pt x="266" y="1917"/>
                  </a:cubicBezTo>
                  <a:cubicBezTo>
                    <a:pt x="325" y="1917"/>
                    <a:pt x="381" y="1901"/>
                    <a:pt x="412" y="1869"/>
                  </a:cubicBezTo>
                  <a:cubicBezTo>
                    <a:pt x="1331" y="982"/>
                    <a:pt x="2502" y="476"/>
                    <a:pt x="3769" y="476"/>
                  </a:cubicBezTo>
                  <a:cubicBezTo>
                    <a:pt x="5004" y="476"/>
                    <a:pt x="6208" y="982"/>
                    <a:pt x="7063" y="1869"/>
                  </a:cubicBezTo>
                  <a:cubicBezTo>
                    <a:pt x="7126" y="1901"/>
                    <a:pt x="7190" y="1932"/>
                    <a:pt x="7253" y="1932"/>
                  </a:cubicBezTo>
                  <a:cubicBezTo>
                    <a:pt x="7316" y="1932"/>
                    <a:pt x="7380" y="1901"/>
                    <a:pt x="7411" y="1869"/>
                  </a:cubicBezTo>
                  <a:cubicBezTo>
                    <a:pt x="7506" y="1774"/>
                    <a:pt x="7506" y="1616"/>
                    <a:pt x="7411" y="1521"/>
                  </a:cubicBezTo>
                  <a:cubicBezTo>
                    <a:pt x="6429" y="539"/>
                    <a:pt x="5131" y="1"/>
                    <a:pt x="373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07;p14">
              <a:extLst>
                <a:ext uri="{FF2B5EF4-FFF2-40B4-BE49-F238E27FC236}">
                  <a16:creationId xmlns:a16="http://schemas.microsoft.com/office/drawing/2014/main" id="{99284EDF-D2A7-6384-D1BA-2B5AD1982532}"/>
                </a:ext>
              </a:extLst>
            </p:cNvPr>
            <p:cNvSpPr/>
            <p:nvPr/>
          </p:nvSpPr>
          <p:spPr>
            <a:xfrm>
              <a:off x="2464051" y="1717295"/>
              <a:ext cx="83554" cy="82675"/>
            </a:xfrm>
            <a:custGeom>
              <a:avLst/>
              <a:gdLst/>
              <a:ahLst/>
              <a:cxnLst/>
              <a:rect l="l" t="t" r="r" b="b"/>
              <a:pathLst>
                <a:path w="3137" h="3104" extrusionOk="0">
                  <a:moveTo>
                    <a:pt x="1553" y="475"/>
                  </a:moveTo>
                  <a:cubicBezTo>
                    <a:pt x="2154" y="475"/>
                    <a:pt x="2661" y="950"/>
                    <a:pt x="2661" y="1552"/>
                  </a:cubicBezTo>
                  <a:cubicBezTo>
                    <a:pt x="2661" y="2154"/>
                    <a:pt x="2154" y="2629"/>
                    <a:pt x="1553" y="2629"/>
                  </a:cubicBezTo>
                  <a:cubicBezTo>
                    <a:pt x="983" y="2629"/>
                    <a:pt x="476" y="2154"/>
                    <a:pt x="476" y="1552"/>
                  </a:cubicBezTo>
                  <a:cubicBezTo>
                    <a:pt x="476" y="950"/>
                    <a:pt x="983" y="475"/>
                    <a:pt x="1553" y="475"/>
                  </a:cubicBezTo>
                  <a:close/>
                  <a:moveTo>
                    <a:pt x="1553" y="0"/>
                  </a:moveTo>
                  <a:cubicBezTo>
                    <a:pt x="698" y="0"/>
                    <a:pt x="1" y="697"/>
                    <a:pt x="1" y="1552"/>
                  </a:cubicBezTo>
                  <a:cubicBezTo>
                    <a:pt x="1" y="2407"/>
                    <a:pt x="698" y="3104"/>
                    <a:pt x="1553" y="3104"/>
                  </a:cubicBezTo>
                  <a:cubicBezTo>
                    <a:pt x="2439" y="3104"/>
                    <a:pt x="3136" y="2407"/>
                    <a:pt x="3136" y="1552"/>
                  </a:cubicBezTo>
                  <a:cubicBezTo>
                    <a:pt x="3136" y="697"/>
                    <a:pt x="2439" y="0"/>
                    <a:pt x="155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08;p14">
              <a:extLst>
                <a:ext uri="{FF2B5EF4-FFF2-40B4-BE49-F238E27FC236}">
                  <a16:creationId xmlns:a16="http://schemas.microsoft.com/office/drawing/2014/main" id="{1CFF8102-C2F7-1B8B-F408-DAF9D78EEA80}"/>
                </a:ext>
              </a:extLst>
            </p:cNvPr>
            <p:cNvSpPr/>
            <p:nvPr/>
          </p:nvSpPr>
          <p:spPr>
            <a:xfrm>
              <a:off x="2190776" y="1361318"/>
              <a:ext cx="420087" cy="535656"/>
            </a:xfrm>
            <a:custGeom>
              <a:avLst/>
              <a:gdLst/>
              <a:ahLst/>
              <a:cxnLst/>
              <a:rect l="l" t="t" r="r" b="b"/>
              <a:pathLst>
                <a:path w="15772" h="20111" fill="none" extrusionOk="0">
                  <a:moveTo>
                    <a:pt x="3389" y="20111"/>
                  </a:moveTo>
                  <a:cubicBezTo>
                    <a:pt x="1298" y="17989"/>
                    <a:pt x="0" y="15044"/>
                    <a:pt x="0" y="11813"/>
                  </a:cubicBezTo>
                  <a:cubicBezTo>
                    <a:pt x="0" y="5289"/>
                    <a:pt x="5289" y="1"/>
                    <a:pt x="11813" y="1"/>
                  </a:cubicBezTo>
                  <a:cubicBezTo>
                    <a:pt x="13206" y="1"/>
                    <a:pt x="14536" y="254"/>
                    <a:pt x="15771" y="698"/>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209;p14">
              <a:extLst>
                <a:ext uri="{FF2B5EF4-FFF2-40B4-BE49-F238E27FC236}">
                  <a16:creationId xmlns:a16="http://schemas.microsoft.com/office/drawing/2014/main" id="{A2BB31CA-ADEF-925C-8226-C75B80C58AC0}"/>
                </a:ext>
              </a:extLst>
            </p:cNvPr>
            <p:cNvSpPr/>
            <p:nvPr/>
          </p:nvSpPr>
          <p:spPr>
            <a:xfrm>
              <a:off x="2505388" y="1446524"/>
              <a:ext cx="315492" cy="544925"/>
            </a:xfrm>
            <a:custGeom>
              <a:avLst/>
              <a:gdLst/>
              <a:ahLst/>
              <a:cxnLst/>
              <a:rect l="l" t="t" r="r" b="b"/>
              <a:pathLst>
                <a:path w="11845" h="20459" fill="none" extrusionOk="0">
                  <a:moveTo>
                    <a:pt x="8108" y="0"/>
                  </a:moveTo>
                  <a:cubicBezTo>
                    <a:pt x="10388" y="2154"/>
                    <a:pt x="11845" y="5226"/>
                    <a:pt x="11845" y="8614"/>
                  </a:cubicBezTo>
                  <a:cubicBezTo>
                    <a:pt x="11845" y="15138"/>
                    <a:pt x="6556" y="20458"/>
                    <a:pt x="1" y="20458"/>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roup 5">
            <a:extLst>
              <a:ext uri="{FF2B5EF4-FFF2-40B4-BE49-F238E27FC236}">
                <a16:creationId xmlns:a16="http://schemas.microsoft.com/office/drawing/2014/main" id="{8E163FC3-9DBD-43FC-B38A-C21EBDFCC6ED}"/>
              </a:ext>
            </a:extLst>
          </p:cNvPr>
          <p:cNvGrpSpPr>
            <a:grpSpLocks noChangeAspect="1"/>
          </p:cNvGrpSpPr>
          <p:nvPr/>
        </p:nvGrpSpPr>
        <p:grpSpPr>
          <a:xfrm>
            <a:off x="10051518" y="4763653"/>
            <a:ext cx="1602891" cy="1602891"/>
            <a:chOff x="0" y="0"/>
            <a:chExt cx="6350000" cy="6350000"/>
          </a:xfrm>
        </p:grpSpPr>
        <p:sp>
          <p:nvSpPr>
            <p:cNvPr id="68" name="Freeform 6">
              <a:extLst>
                <a:ext uri="{FF2B5EF4-FFF2-40B4-BE49-F238E27FC236}">
                  <a16:creationId xmlns:a16="http://schemas.microsoft.com/office/drawing/2014/main" id="{2E7C2B16-AC5A-4394-C9F6-8348E1680B2D}"/>
                </a:ext>
              </a:extLst>
            </p:cNvPr>
            <p:cNvSpPr/>
            <p:nvPr/>
          </p:nvSpPr>
          <p:spPr>
            <a:xfrm flipH="1">
              <a:off x="0" y="0"/>
              <a:ext cx="6351270" cy="6350000"/>
            </a:xfrm>
            <a:custGeom>
              <a:avLst/>
              <a:gdLst/>
              <a:ahLst/>
              <a:cxnLst/>
              <a:rect l="l" t="t" r="r" b="b"/>
              <a:pathLst>
                <a:path w="6351270" h="6350000">
                  <a:moveTo>
                    <a:pt x="365761" y="0"/>
                  </a:moveTo>
                  <a:lnTo>
                    <a:pt x="5986780" y="0"/>
                  </a:lnTo>
                  <a:cubicBezTo>
                    <a:pt x="6188710" y="0"/>
                    <a:pt x="6351270" y="162560"/>
                    <a:pt x="6351270" y="364490"/>
                  </a:cubicBezTo>
                  <a:lnTo>
                    <a:pt x="6351270" y="5986780"/>
                  </a:lnTo>
                  <a:cubicBezTo>
                    <a:pt x="6351270" y="6187440"/>
                    <a:pt x="6188710" y="6350000"/>
                    <a:pt x="5986780" y="6350000"/>
                  </a:cubicBezTo>
                  <a:lnTo>
                    <a:pt x="364490" y="6350000"/>
                  </a:lnTo>
                  <a:cubicBezTo>
                    <a:pt x="163830" y="6350000"/>
                    <a:pt x="0" y="6187440"/>
                    <a:pt x="0" y="5985510"/>
                  </a:cubicBezTo>
                  <a:lnTo>
                    <a:pt x="0" y="364490"/>
                  </a:lnTo>
                  <a:cubicBezTo>
                    <a:pt x="1270" y="162560"/>
                    <a:pt x="163830" y="0"/>
                    <a:pt x="365761" y="0"/>
                  </a:cubicBezTo>
                  <a:close/>
                </a:path>
              </a:pathLst>
            </a:custGeom>
            <a:blipFill>
              <a:blip r:embed="rId3"/>
              <a:stretch>
                <a:fillRect l="-61398" r="-61398"/>
              </a:stretch>
            </a:blipFill>
          </p:spPr>
          <p:txBody>
            <a:bodyPr/>
            <a:lstStyle/>
            <a:p>
              <a:endParaRPr lang="zh-TW" altLang="en-US" sz="1200"/>
            </a:p>
          </p:txBody>
        </p:sp>
      </p:grpSp>
      <p:sp>
        <p:nvSpPr>
          <p:cNvPr id="71" name="文字方塊 70">
            <a:extLst>
              <a:ext uri="{FF2B5EF4-FFF2-40B4-BE49-F238E27FC236}">
                <a16:creationId xmlns:a16="http://schemas.microsoft.com/office/drawing/2014/main" id="{AE9F8023-A06D-ECA8-AF56-158084FF65CB}"/>
              </a:ext>
            </a:extLst>
          </p:cNvPr>
          <p:cNvSpPr txBox="1"/>
          <p:nvPr/>
        </p:nvSpPr>
        <p:spPr>
          <a:xfrm>
            <a:off x="929234" y="1301320"/>
            <a:ext cx="11108004"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臺灣米品質好、口碑佳，透過政府與業者共同推動外銷，使國外消費者能品嚐臺灣米的美味</a:t>
            </a:r>
            <a:endParaRPr kumimoji="0" lang="en-US" altLang="zh-TW"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sp>
        <p:nvSpPr>
          <p:cNvPr id="5" name="Freeform 19">
            <a:extLst>
              <a:ext uri="{FF2B5EF4-FFF2-40B4-BE49-F238E27FC236}">
                <a16:creationId xmlns:a16="http://schemas.microsoft.com/office/drawing/2014/main" id="{7A00BF8E-C877-930B-5D09-4DC06C9B4F25}"/>
              </a:ext>
            </a:extLst>
          </p:cNvPr>
          <p:cNvSpPr/>
          <p:nvPr/>
        </p:nvSpPr>
        <p:spPr>
          <a:xfrm>
            <a:off x="7675425" y="1818606"/>
            <a:ext cx="3060304" cy="2869994"/>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extLst>
                <a:ext uri="{BEBA8EAE-BF5A-486C-A8C5-ECC9F3942E4B}">
                  <a14:imgProps xmlns:a14="http://schemas.microsoft.com/office/drawing/2010/main">
                    <a14:imgLayer r:embed="rId5">
                      <a14:imgEffect>
                        <a14:brightnessContrast bright="34000"/>
                      </a14:imgEffect>
                    </a14:imgLayer>
                  </a14:imgProps>
                </a:ext>
              </a:extLst>
            </a:blip>
            <a:stretch>
              <a:fillRect l="-24572" r="-24572"/>
            </a:stretch>
          </a:blipFill>
        </p:spPr>
        <p:txBody>
          <a:bodyPr/>
          <a:lstStyle/>
          <a:p>
            <a:pPr defTabSz="914400">
              <a:defRPr/>
            </a:pPr>
            <a:endParaRPr lang="zh-TW" altLang="en-US" dirty="0">
              <a:solidFill>
                <a:prstClr val="black"/>
              </a:solidFill>
              <a:latin typeface="华文细黑"/>
              <a:ea typeface="华文细黑"/>
            </a:endParaRPr>
          </a:p>
        </p:txBody>
      </p:sp>
      <p:sp>
        <p:nvSpPr>
          <p:cNvPr id="7" name="標題 1">
            <a:extLst>
              <a:ext uri="{FF2B5EF4-FFF2-40B4-BE49-F238E27FC236}">
                <a16:creationId xmlns:a16="http://schemas.microsoft.com/office/drawing/2014/main" id="{897B063D-5AEB-FEAB-31A5-1ED849CE8451}"/>
              </a:ext>
            </a:extLst>
          </p:cNvPr>
          <p:cNvSpPr txBox="1">
            <a:spLocks/>
          </p:cNvSpPr>
          <p:nvPr/>
        </p:nvSpPr>
        <p:spPr>
          <a:xfrm>
            <a:off x="1190415" y="4301988"/>
            <a:ext cx="4284946" cy="461665"/>
          </a:xfrm>
          <a:prstGeom prst="rect">
            <a:avLst/>
          </a:prstGeom>
        </p:spPr>
        <p:txBody>
          <a:bodyPr wrap="square">
            <a:sp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srgbClr val="1F497D">
                    <a:lumMod val="75000"/>
                  </a:srgbClr>
                </a:solidFill>
                <a:effectLst/>
                <a:uLnTx/>
                <a:uFillTx/>
                <a:latin typeface="微軟正黑體" panose="020B0604030504040204" pitchFamily="34" charset="-120"/>
                <a:ea typeface="微軟正黑體" panose="020B0604030504040204" pitchFamily="34" charset="-120"/>
                <a:cs typeface="+mj-cs"/>
              </a:rPr>
              <a:t>國產米貿易拓展目的</a:t>
            </a:r>
          </a:p>
        </p:txBody>
      </p:sp>
      <p:sp>
        <p:nvSpPr>
          <p:cNvPr id="8" name="文字方塊 7">
            <a:extLst>
              <a:ext uri="{FF2B5EF4-FFF2-40B4-BE49-F238E27FC236}">
                <a16:creationId xmlns:a16="http://schemas.microsoft.com/office/drawing/2014/main" id="{1D6FF1E6-C4A1-B942-F45D-372434B2C120}"/>
              </a:ext>
            </a:extLst>
          </p:cNvPr>
          <p:cNvSpPr txBox="1"/>
          <p:nvPr/>
        </p:nvSpPr>
        <p:spPr>
          <a:xfrm>
            <a:off x="1209292" y="4914056"/>
            <a:ext cx="7681378" cy="1525226"/>
          </a:xfrm>
          <a:prstGeom prst="rect">
            <a:avLst/>
          </a:prstGeom>
          <a:noFill/>
        </p:spPr>
        <p:txBody>
          <a:bodyPr wrap="square">
            <a:spAutoFit/>
          </a:bodyPr>
          <a:lstStyle/>
          <a:p>
            <a:pPr defTabSz="609630">
              <a:lnSpc>
                <a:spcPct val="150000"/>
              </a:lnSpc>
              <a:spcBef>
                <a:spcPts val="600"/>
              </a:spcBef>
              <a:spcAft>
                <a:spcPts val="600"/>
              </a:spcAft>
              <a:defRPr/>
            </a:pP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國產米已具出口競爭力，為</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鼓勵國產優質好米出口</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拓展海外消費市場</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，透過辦理外銷實務</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教育訓練</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國際通路媒合</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建立臺灣米形象識別</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，以一致的識別對外溝通，未來將以</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安心、優質、可溯源</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的訴求，展現臺灣米及米製品的整體品牌形象，提升臺灣米國際識別度與信任度</a:t>
            </a:r>
          </a:p>
        </p:txBody>
      </p:sp>
      <p:grpSp>
        <p:nvGrpSpPr>
          <p:cNvPr id="16" name="Google Shape;196;p14">
            <a:extLst>
              <a:ext uri="{FF2B5EF4-FFF2-40B4-BE49-F238E27FC236}">
                <a16:creationId xmlns:a16="http://schemas.microsoft.com/office/drawing/2014/main" id="{50143DA4-2CC2-D06B-BECF-F8A358BDA750}"/>
              </a:ext>
            </a:extLst>
          </p:cNvPr>
          <p:cNvGrpSpPr/>
          <p:nvPr/>
        </p:nvGrpSpPr>
        <p:grpSpPr>
          <a:xfrm>
            <a:off x="369117" y="2097432"/>
            <a:ext cx="840175" cy="840139"/>
            <a:chOff x="6323089" y="2499219"/>
            <a:chExt cx="630131" cy="630104"/>
          </a:xfrm>
        </p:grpSpPr>
        <p:sp>
          <p:nvSpPr>
            <p:cNvPr id="17" name="Google Shape;197;p14">
              <a:extLst>
                <a:ext uri="{FF2B5EF4-FFF2-40B4-BE49-F238E27FC236}">
                  <a16:creationId xmlns:a16="http://schemas.microsoft.com/office/drawing/2014/main" id="{1D790DBB-7549-A357-649C-50B4AEF880EE}"/>
                </a:ext>
              </a:extLst>
            </p:cNvPr>
            <p:cNvSpPr/>
            <p:nvPr/>
          </p:nvSpPr>
          <p:spPr>
            <a:xfrm>
              <a:off x="6368635" y="2544765"/>
              <a:ext cx="539039" cy="539012"/>
            </a:xfrm>
            <a:custGeom>
              <a:avLst/>
              <a:gdLst/>
              <a:ahLst/>
              <a:cxnLst/>
              <a:rect l="l" t="t" r="r" b="b"/>
              <a:pathLst>
                <a:path w="20238" h="20237" extrusionOk="0">
                  <a:moveTo>
                    <a:pt x="10135" y="0"/>
                  </a:moveTo>
                  <a:cubicBezTo>
                    <a:pt x="4530" y="0"/>
                    <a:pt x="1" y="4529"/>
                    <a:pt x="1" y="10103"/>
                  </a:cubicBezTo>
                  <a:cubicBezTo>
                    <a:pt x="1" y="15708"/>
                    <a:pt x="4530" y="20237"/>
                    <a:pt x="10135" y="20237"/>
                  </a:cubicBezTo>
                  <a:cubicBezTo>
                    <a:pt x="15709" y="20237"/>
                    <a:pt x="20237" y="15708"/>
                    <a:pt x="20237" y="10103"/>
                  </a:cubicBezTo>
                  <a:cubicBezTo>
                    <a:pt x="20237" y="4529"/>
                    <a:pt x="15709" y="0"/>
                    <a:pt x="10135" y="0"/>
                  </a:cubicBezTo>
                  <a:close/>
                </a:path>
              </a:pathLst>
            </a:custGeom>
            <a:solidFill>
              <a:srgbClr val="F2A365"/>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98;p14">
              <a:extLst>
                <a:ext uri="{FF2B5EF4-FFF2-40B4-BE49-F238E27FC236}">
                  <a16:creationId xmlns:a16="http://schemas.microsoft.com/office/drawing/2014/main" id="{D54773EC-DAC4-0A57-F7C0-2628D674EA89}"/>
                </a:ext>
              </a:extLst>
            </p:cNvPr>
            <p:cNvSpPr/>
            <p:nvPr/>
          </p:nvSpPr>
          <p:spPr>
            <a:xfrm>
              <a:off x="6544932" y="2639239"/>
              <a:ext cx="186445" cy="350064"/>
            </a:xfrm>
            <a:custGeom>
              <a:avLst/>
              <a:gdLst/>
              <a:ahLst/>
              <a:cxnLst/>
              <a:rect l="l" t="t" r="r" b="b"/>
              <a:pathLst>
                <a:path w="7000" h="13143" extrusionOk="0">
                  <a:moveTo>
                    <a:pt x="4371" y="444"/>
                  </a:moveTo>
                  <a:lnTo>
                    <a:pt x="4371" y="887"/>
                  </a:lnTo>
                  <a:lnTo>
                    <a:pt x="2629" y="887"/>
                  </a:lnTo>
                  <a:lnTo>
                    <a:pt x="2629" y="444"/>
                  </a:lnTo>
                  <a:close/>
                  <a:moveTo>
                    <a:pt x="6240" y="1299"/>
                  </a:moveTo>
                  <a:cubicBezTo>
                    <a:pt x="6430" y="1299"/>
                    <a:pt x="6588" y="1457"/>
                    <a:pt x="6588" y="1615"/>
                  </a:cubicBezTo>
                  <a:lnTo>
                    <a:pt x="6588" y="12383"/>
                  </a:lnTo>
                  <a:cubicBezTo>
                    <a:pt x="6588" y="12573"/>
                    <a:pt x="6430" y="12699"/>
                    <a:pt x="6240" y="12699"/>
                  </a:cubicBezTo>
                  <a:lnTo>
                    <a:pt x="761" y="12699"/>
                  </a:lnTo>
                  <a:cubicBezTo>
                    <a:pt x="571" y="12699"/>
                    <a:pt x="444" y="12573"/>
                    <a:pt x="444" y="12383"/>
                  </a:cubicBezTo>
                  <a:lnTo>
                    <a:pt x="444" y="1615"/>
                  </a:lnTo>
                  <a:cubicBezTo>
                    <a:pt x="444" y="1457"/>
                    <a:pt x="571" y="1299"/>
                    <a:pt x="761" y="1299"/>
                  </a:cubicBezTo>
                  <a:close/>
                  <a:moveTo>
                    <a:pt x="2186" y="0"/>
                  </a:moveTo>
                  <a:lnTo>
                    <a:pt x="2186" y="855"/>
                  </a:lnTo>
                  <a:lnTo>
                    <a:pt x="761" y="855"/>
                  </a:lnTo>
                  <a:cubicBezTo>
                    <a:pt x="349" y="855"/>
                    <a:pt x="1" y="1204"/>
                    <a:pt x="1" y="1615"/>
                  </a:cubicBezTo>
                  <a:lnTo>
                    <a:pt x="1" y="12383"/>
                  </a:lnTo>
                  <a:cubicBezTo>
                    <a:pt x="1" y="12794"/>
                    <a:pt x="349" y="13143"/>
                    <a:pt x="761" y="13143"/>
                  </a:cubicBezTo>
                  <a:lnTo>
                    <a:pt x="6240" y="13143"/>
                  </a:lnTo>
                  <a:cubicBezTo>
                    <a:pt x="6683" y="13143"/>
                    <a:pt x="7000" y="12794"/>
                    <a:pt x="7000" y="12383"/>
                  </a:cubicBezTo>
                  <a:lnTo>
                    <a:pt x="7000" y="1615"/>
                  </a:lnTo>
                  <a:cubicBezTo>
                    <a:pt x="7000" y="1204"/>
                    <a:pt x="6683" y="855"/>
                    <a:pt x="6240" y="855"/>
                  </a:cubicBezTo>
                  <a:lnTo>
                    <a:pt x="4814" y="855"/>
                  </a:lnTo>
                  <a:lnTo>
                    <a:pt x="481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9;p14">
              <a:extLst>
                <a:ext uri="{FF2B5EF4-FFF2-40B4-BE49-F238E27FC236}">
                  <a16:creationId xmlns:a16="http://schemas.microsoft.com/office/drawing/2014/main" id="{6E13894C-CB2C-CA1A-47C9-CF8461C64B0C}"/>
                </a:ext>
              </a:extLst>
            </p:cNvPr>
            <p:cNvSpPr/>
            <p:nvPr/>
          </p:nvSpPr>
          <p:spPr>
            <a:xfrm>
              <a:off x="6587122" y="2731183"/>
              <a:ext cx="102092" cy="188949"/>
            </a:xfrm>
            <a:custGeom>
              <a:avLst/>
              <a:gdLst/>
              <a:ahLst/>
              <a:cxnLst/>
              <a:rect l="l" t="t" r="r" b="b"/>
              <a:pathLst>
                <a:path w="3833" h="7094" extrusionOk="0">
                  <a:moveTo>
                    <a:pt x="2344" y="1013"/>
                  </a:moveTo>
                  <a:lnTo>
                    <a:pt x="2344" y="3325"/>
                  </a:lnTo>
                  <a:lnTo>
                    <a:pt x="3104" y="3325"/>
                  </a:lnTo>
                  <a:lnTo>
                    <a:pt x="1710" y="5985"/>
                  </a:lnTo>
                  <a:lnTo>
                    <a:pt x="1710" y="3547"/>
                  </a:lnTo>
                  <a:lnTo>
                    <a:pt x="792" y="3547"/>
                  </a:lnTo>
                  <a:lnTo>
                    <a:pt x="2344" y="1013"/>
                  </a:lnTo>
                  <a:close/>
                  <a:moveTo>
                    <a:pt x="2502" y="0"/>
                  </a:moveTo>
                  <a:lnTo>
                    <a:pt x="2375" y="127"/>
                  </a:lnTo>
                  <a:lnTo>
                    <a:pt x="0" y="3990"/>
                  </a:lnTo>
                  <a:lnTo>
                    <a:pt x="1267" y="3990"/>
                  </a:lnTo>
                  <a:lnTo>
                    <a:pt x="1267" y="6809"/>
                  </a:lnTo>
                  <a:cubicBezTo>
                    <a:pt x="1267" y="6904"/>
                    <a:pt x="1299" y="6999"/>
                    <a:pt x="1394" y="7031"/>
                  </a:cubicBezTo>
                  <a:lnTo>
                    <a:pt x="1584" y="7094"/>
                  </a:lnTo>
                  <a:lnTo>
                    <a:pt x="1679" y="6967"/>
                  </a:lnTo>
                  <a:lnTo>
                    <a:pt x="3832" y="2882"/>
                  </a:lnTo>
                  <a:lnTo>
                    <a:pt x="2787" y="2882"/>
                  </a:lnTo>
                  <a:lnTo>
                    <a:pt x="2787" y="285"/>
                  </a:lnTo>
                  <a:cubicBezTo>
                    <a:pt x="2787" y="190"/>
                    <a:pt x="2755" y="95"/>
                    <a:pt x="2660" y="63"/>
                  </a:cubicBezTo>
                  <a:lnTo>
                    <a:pt x="25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0;p14">
              <a:extLst>
                <a:ext uri="{FF2B5EF4-FFF2-40B4-BE49-F238E27FC236}">
                  <a16:creationId xmlns:a16="http://schemas.microsoft.com/office/drawing/2014/main" id="{D9C0896E-0A7D-C275-D16C-4B33580E4EAE}"/>
                </a:ext>
              </a:extLst>
            </p:cNvPr>
            <p:cNvSpPr/>
            <p:nvPr/>
          </p:nvSpPr>
          <p:spPr>
            <a:xfrm>
              <a:off x="6533133" y="2499219"/>
              <a:ext cx="420087" cy="535630"/>
            </a:xfrm>
            <a:custGeom>
              <a:avLst/>
              <a:gdLst/>
              <a:ahLst/>
              <a:cxnLst/>
              <a:rect l="l" t="t" r="r" b="b"/>
              <a:pathLst>
                <a:path w="15772" h="20110" fill="none" extrusionOk="0">
                  <a:moveTo>
                    <a:pt x="12383" y="20110"/>
                  </a:moveTo>
                  <a:cubicBezTo>
                    <a:pt x="14473" y="17988"/>
                    <a:pt x="15772" y="15043"/>
                    <a:pt x="15772" y="11813"/>
                  </a:cubicBezTo>
                  <a:cubicBezTo>
                    <a:pt x="15772" y="5289"/>
                    <a:pt x="10483" y="0"/>
                    <a:pt x="3959" y="0"/>
                  </a:cubicBezTo>
                  <a:cubicBezTo>
                    <a:pt x="2566" y="0"/>
                    <a:pt x="1235" y="253"/>
                    <a:pt x="0" y="697"/>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01;p14">
              <a:extLst>
                <a:ext uri="{FF2B5EF4-FFF2-40B4-BE49-F238E27FC236}">
                  <a16:creationId xmlns:a16="http://schemas.microsoft.com/office/drawing/2014/main" id="{50DEE5A9-E5DF-FA08-2AD4-1D3F1B420D62}"/>
                </a:ext>
              </a:extLst>
            </p:cNvPr>
            <p:cNvSpPr/>
            <p:nvPr/>
          </p:nvSpPr>
          <p:spPr>
            <a:xfrm>
              <a:off x="6323089" y="2584398"/>
              <a:ext cx="315518" cy="544925"/>
            </a:xfrm>
            <a:custGeom>
              <a:avLst/>
              <a:gdLst/>
              <a:ahLst/>
              <a:cxnLst/>
              <a:rect l="l" t="t" r="r" b="b"/>
              <a:pathLst>
                <a:path w="11846" h="20459" fill="none" extrusionOk="0">
                  <a:moveTo>
                    <a:pt x="3738" y="1"/>
                  </a:moveTo>
                  <a:cubicBezTo>
                    <a:pt x="1458" y="2154"/>
                    <a:pt x="1" y="5226"/>
                    <a:pt x="1" y="8615"/>
                  </a:cubicBezTo>
                  <a:cubicBezTo>
                    <a:pt x="1" y="15138"/>
                    <a:pt x="5321" y="20459"/>
                    <a:pt x="11845" y="20459"/>
                  </a:cubicBezTo>
                </a:path>
              </a:pathLst>
            </a:custGeom>
            <a:noFill/>
            <a:ln w="7925" cap="flat" cmpd="sng">
              <a:solidFill>
                <a:srgbClr val="CECECE"/>
              </a:solidFill>
              <a:prstDash val="solid"/>
              <a:miter lim="31669"/>
              <a:headEnd type="none" w="sm" len="sm"/>
              <a:tailEnd type="none" w="sm" len="sm"/>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0507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BC061-B6E2-9E35-ABBC-681A359B6B2A}"/>
            </a:ext>
          </a:extLst>
        </p:cNvPr>
        <p:cNvGrpSpPr/>
        <p:nvPr/>
      </p:nvGrpSpPr>
      <p:grpSpPr>
        <a:xfrm>
          <a:off x="0" y="0"/>
          <a:ext cx="0" cy="0"/>
          <a:chOff x="0" y="0"/>
          <a:chExt cx="0" cy="0"/>
        </a:xfrm>
      </p:grpSpPr>
      <p:sp>
        <p:nvSpPr>
          <p:cNvPr id="3" name="AutoShape 7">
            <a:extLst>
              <a:ext uri="{FF2B5EF4-FFF2-40B4-BE49-F238E27FC236}">
                <a16:creationId xmlns:a16="http://schemas.microsoft.com/office/drawing/2014/main" id="{FFE0EA94-A964-3717-BABD-F34EB39E937F}"/>
              </a:ext>
            </a:extLst>
          </p:cNvPr>
          <p:cNvSpPr/>
          <p:nvPr/>
        </p:nvSpPr>
        <p:spPr>
          <a:xfrm>
            <a:off x="711200" y="1041400"/>
            <a:ext cx="996185" cy="0"/>
          </a:xfrm>
          <a:prstGeom prst="line">
            <a:avLst/>
          </a:prstGeom>
          <a:ln w="114300" cap="flat">
            <a:solidFill>
              <a:srgbClr val="0B132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4" name="TextBox 19">
            <a:extLst>
              <a:ext uri="{FF2B5EF4-FFF2-40B4-BE49-F238E27FC236}">
                <a16:creationId xmlns:a16="http://schemas.microsoft.com/office/drawing/2014/main" id="{40724A6A-0806-DF39-9231-2F247CFE63E5}"/>
              </a:ext>
            </a:extLst>
          </p:cNvPr>
          <p:cNvSpPr txBox="1"/>
          <p:nvPr/>
        </p:nvSpPr>
        <p:spPr>
          <a:xfrm>
            <a:off x="457200" y="279400"/>
            <a:ext cx="10464800" cy="1107996"/>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壹、分享目的</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2/2</a:t>
            </a:r>
            <a:endPar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6" name="投影片編號版面配置區 6">
            <a:extLst>
              <a:ext uri="{FF2B5EF4-FFF2-40B4-BE49-F238E27FC236}">
                <a16:creationId xmlns:a16="http://schemas.microsoft.com/office/drawing/2014/main" id="{BE259BB4-AFE3-AA16-782B-9EB516104E04}"/>
              </a:ext>
            </a:extLst>
          </p:cNvPr>
          <p:cNvSpPr txBox="1">
            <a:spLocks/>
          </p:cNvSpPr>
          <p:nvPr/>
        </p:nvSpPr>
        <p:spPr>
          <a:xfrm>
            <a:off x="10642506" y="6456891"/>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文字方塊 1">
            <a:extLst>
              <a:ext uri="{FF2B5EF4-FFF2-40B4-BE49-F238E27FC236}">
                <a16:creationId xmlns:a16="http://schemas.microsoft.com/office/drawing/2014/main" id="{60F85FFE-CB70-B0C4-6F6D-8327A87876C3}"/>
              </a:ext>
            </a:extLst>
          </p:cNvPr>
          <p:cNvSpPr txBox="1"/>
          <p:nvPr/>
        </p:nvSpPr>
        <p:spPr>
          <a:xfrm>
            <a:off x="1041461" y="1192056"/>
            <a:ext cx="10599113"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潛力市場擇選原則</a:t>
            </a:r>
            <a:endParaRPr kumimoji="0" lang="en-US" altLang="zh-TW"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grpSp>
        <p:nvGrpSpPr>
          <p:cNvPr id="9" name="群組 8">
            <a:extLst>
              <a:ext uri="{FF2B5EF4-FFF2-40B4-BE49-F238E27FC236}">
                <a16:creationId xmlns:a16="http://schemas.microsoft.com/office/drawing/2014/main" id="{BC8AEF81-7A11-68EA-522E-57A44CF04197}"/>
              </a:ext>
            </a:extLst>
          </p:cNvPr>
          <p:cNvGrpSpPr/>
          <p:nvPr/>
        </p:nvGrpSpPr>
        <p:grpSpPr>
          <a:xfrm>
            <a:off x="1041461" y="1710998"/>
            <a:ext cx="10826885" cy="2785973"/>
            <a:chOff x="1041461" y="1612620"/>
            <a:chExt cx="10826885" cy="2785973"/>
          </a:xfrm>
        </p:grpSpPr>
        <p:sp>
          <p:nvSpPr>
            <p:cNvPr id="10" name="Shape 1">
              <a:extLst>
                <a:ext uri="{FF2B5EF4-FFF2-40B4-BE49-F238E27FC236}">
                  <a16:creationId xmlns:a16="http://schemas.microsoft.com/office/drawing/2014/main" id="{E931EA46-880B-BFA3-77F7-0455255E6FCE}"/>
                </a:ext>
              </a:extLst>
            </p:cNvPr>
            <p:cNvSpPr/>
            <p:nvPr/>
          </p:nvSpPr>
          <p:spPr>
            <a:xfrm>
              <a:off x="1041461" y="1612620"/>
              <a:ext cx="5322005" cy="1308319"/>
            </a:xfrm>
            <a:prstGeom prst="roundRect">
              <a:avLst>
                <a:gd name="adj" fmla="val 3675"/>
              </a:avLst>
            </a:prstGeom>
            <a:solidFill>
              <a:srgbClr val="EBE2E0"/>
            </a:solidFill>
            <a:ln w="7620">
              <a:solidFill>
                <a:srgbClr val="D1C8C6"/>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Shape 2">
              <a:extLst>
                <a:ext uri="{FF2B5EF4-FFF2-40B4-BE49-F238E27FC236}">
                  <a16:creationId xmlns:a16="http://schemas.microsoft.com/office/drawing/2014/main" id="{B42B3F3A-D462-2850-50DA-85995F9ACD45}"/>
                </a:ext>
              </a:extLst>
            </p:cNvPr>
            <p:cNvSpPr/>
            <p:nvPr/>
          </p:nvSpPr>
          <p:spPr>
            <a:xfrm>
              <a:off x="1230642" y="1755806"/>
              <a:ext cx="548823" cy="415387"/>
            </a:xfrm>
            <a:prstGeom prst="roundRect">
              <a:avLst>
                <a:gd name="adj" fmla="val 13786775"/>
              </a:avLst>
            </a:prstGeom>
            <a:solidFill>
              <a:srgbClr val="835E54"/>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5" name="Image 0" descr="preencoded.png">
              <a:extLst>
                <a:ext uri="{FF2B5EF4-FFF2-40B4-BE49-F238E27FC236}">
                  <a16:creationId xmlns:a16="http://schemas.microsoft.com/office/drawing/2014/main" id="{0242E0A6-38AA-2033-3D7F-40A761DBBF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1594" y="1869981"/>
              <a:ext cx="246921" cy="186887"/>
            </a:xfrm>
            <a:prstGeom prst="rect">
              <a:avLst/>
            </a:prstGeom>
          </p:spPr>
        </p:pic>
        <p:sp>
          <p:nvSpPr>
            <p:cNvPr id="22" name="Text 3">
              <a:extLst>
                <a:ext uri="{FF2B5EF4-FFF2-40B4-BE49-F238E27FC236}">
                  <a16:creationId xmlns:a16="http://schemas.microsoft.com/office/drawing/2014/main" id="{1406E036-6E24-576B-C5CC-488251A2BD3C}"/>
                </a:ext>
              </a:extLst>
            </p:cNvPr>
            <p:cNvSpPr/>
            <p:nvPr/>
          </p:nvSpPr>
          <p:spPr>
            <a:xfrm>
              <a:off x="1930416" y="1840524"/>
              <a:ext cx="2287123" cy="216344"/>
            </a:xfrm>
            <a:prstGeom prst="rect">
              <a:avLst/>
            </a:prstGeom>
            <a:noFill/>
            <a:ln/>
          </p:spPr>
          <p:txBody>
            <a:bodyPr wrap="none" lIns="0" tIns="0" rIns="0" bIns="0" rtlCol="0" anchor="t"/>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15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米食文化背景</a:t>
              </a:r>
              <a:endParaRPr kumimoji="0" lang="en-US" sz="215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5" name="Text 4">
              <a:extLst>
                <a:ext uri="{FF2B5EF4-FFF2-40B4-BE49-F238E27FC236}">
                  <a16:creationId xmlns:a16="http://schemas.microsoft.com/office/drawing/2014/main" id="{F09BE8F0-4272-7B15-D58E-4DA175876409}"/>
                </a:ext>
              </a:extLst>
            </p:cNvPr>
            <p:cNvSpPr/>
            <p:nvPr/>
          </p:nvSpPr>
          <p:spPr>
            <a:xfrm>
              <a:off x="1930415" y="2196210"/>
              <a:ext cx="4298890" cy="724729"/>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評估該國是否具有米食消費傳統，或對亞洲</a:t>
              </a:r>
              <a:endParaRPr kumimoji="0" lang="en-US" sz="17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飲食文化的接受度與日益增長的需求</a:t>
              </a:r>
              <a:endParaRPr kumimoji="0" lang="en-US" sz="17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6" name="Shape 5">
              <a:extLst>
                <a:ext uri="{FF2B5EF4-FFF2-40B4-BE49-F238E27FC236}">
                  <a16:creationId xmlns:a16="http://schemas.microsoft.com/office/drawing/2014/main" id="{401AAB9E-3E9C-9D59-10A1-1C92FF0A5FF1}"/>
                </a:ext>
              </a:extLst>
            </p:cNvPr>
            <p:cNvSpPr/>
            <p:nvPr/>
          </p:nvSpPr>
          <p:spPr>
            <a:xfrm>
              <a:off x="6546341" y="1612621"/>
              <a:ext cx="5322005" cy="1335898"/>
            </a:xfrm>
            <a:prstGeom prst="roundRect">
              <a:avLst>
                <a:gd name="adj" fmla="val 3675"/>
              </a:avLst>
            </a:prstGeom>
            <a:solidFill>
              <a:srgbClr val="EBE2E0"/>
            </a:solidFill>
            <a:ln w="7620">
              <a:solidFill>
                <a:srgbClr val="D1C8C6"/>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7" name="Shape 6">
              <a:extLst>
                <a:ext uri="{FF2B5EF4-FFF2-40B4-BE49-F238E27FC236}">
                  <a16:creationId xmlns:a16="http://schemas.microsoft.com/office/drawing/2014/main" id="{AEFAE27E-921F-290B-6477-228361DF654F}"/>
                </a:ext>
              </a:extLst>
            </p:cNvPr>
            <p:cNvSpPr/>
            <p:nvPr/>
          </p:nvSpPr>
          <p:spPr>
            <a:xfrm>
              <a:off x="6735523" y="1755806"/>
              <a:ext cx="548823" cy="415387"/>
            </a:xfrm>
            <a:prstGeom prst="roundRect">
              <a:avLst>
                <a:gd name="adj" fmla="val 13786775"/>
              </a:avLst>
            </a:prstGeom>
            <a:solidFill>
              <a:srgbClr val="835E54"/>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8" name="Image 1" descr="preencoded.png">
              <a:extLst>
                <a:ext uri="{FF2B5EF4-FFF2-40B4-BE49-F238E27FC236}">
                  <a16:creationId xmlns:a16="http://schemas.microsoft.com/office/drawing/2014/main" id="{729F5436-3182-4530-8E5D-0C09B4C8A3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6474" y="1869981"/>
              <a:ext cx="246921" cy="186887"/>
            </a:xfrm>
            <a:prstGeom prst="rect">
              <a:avLst/>
            </a:prstGeom>
          </p:spPr>
        </p:pic>
        <p:sp>
          <p:nvSpPr>
            <p:cNvPr id="29" name="Text 7">
              <a:extLst>
                <a:ext uri="{FF2B5EF4-FFF2-40B4-BE49-F238E27FC236}">
                  <a16:creationId xmlns:a16="http://schemas.microsoft.com/office/drawing/2014/main" id="{27817D82-F36B-8548-9393-A6B4672439CA}"/>
                </a:ext>
              </a:extLst>
            </p:cNvPr>
            <p:cNvSpPr/>
            <p:nvPr/>
          </p:nvSpPr>
          <p:spPr>
            <a:xfrm>
              <a:off x="7435297" y="1820904"/>
              <a:ext cx="2287123" cy="216344"/>
            </a:xfrm>
            <a:prstGeom prst="rect">
              <a:avLst/>
            </a:prstGeom>
            <a:noFill/>
            <a:ln/>
          </p:spPr>
          <p:txBody>
            <a:bodyPr wrap="none" lIns="0" tIns="0" rIns="0" bIns="0" rtlCol="0" anchor="t"/>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15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高端產品接受度</a:t>
              </a:r>
              <a:endParaRPr kumimoji="0" lang="en-US" sz="215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0" name="Text 8">
              <a:extLst>
                <a:ext uri="{FF2B5EF4-FFF2-40B4-BE49-F238E27FC236}">
                  <a16:creationId xmlns:a16="http://schemas.microsoft.com/office/drawing/2014/main" id="{3F7FEDFE-8FF2-8D27-CE46-C6EBA1F97795}"/>
                </a:ext>
              </a:extLst>
            </p:cNvPr>
            <p:cNvSpPr/>
            <p:nvPr/>
          </p:nvSpPr>
          <p:spPr>
            <a:xfrm>
              <a:off x="7467221" y="2154373"/>
              <a:ext cx="4323541" cy="443129"/>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市場消費力與對優質、高單價農產品的購買</a:t>
              </a:r>
              <a:endParaRPr kumimoji="0" lang="en-US" sz="17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意願及市場定位空間</a:t>
              </a:r>
              <a:endParaRPr kumimoji="0" lang="en-US" sz="17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1" name="Shape 9">
              <a:extLst>
                <a:ext uri="{FF2B5EF4-FFF2-40B4-BE49-F238E27FC236}">
                  <a16:creationId xmlns:a16="http://schemas.microsoft.com/office/drawing/2014/main" id="{CC825C60-7821-27F7-F705-FCAD6781868C}"/>
                </a:ext>
              </a:extLst>
            </p:cNvPr>
            <p:cNvSpPr/>
            <p:nvPr/>
          </p:nvSpPr>
          <p:spPr>
            <a:xfrm>
              <a:off x="1041461" y="3062695"/>
              <a:ext cx="5322005" cy="1308320"/>
            </a:xfrm>
            <a:prstGeom prst="roundRect">
              <a:avLst>
                <a:gd name="adj" fmla="val 3675"/>
              </a:avLst>
            </a:prstGeom>
            <a:solidFill>
              <a:srgbClr val="EBE2E0"/>
            </a:solidFill>
            <a:ln w="7620">
              <a:solidFill>
                <a:srgbClr val="D1C8C6"/>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Shape 10">
              <a:extLst>
                <a:ext uri="{FF2B5EF4-FFF2-40B4-BE49-F238E27FC236}">
                  <a16:creationId xmlns:a16="http://schemas.microsoft.com/office/drawing/2014/main" id="{D99C1BE6-D1DD-3400-9453-318A76123410}"/>
                </a:ext>
              </a:extLst>
            </p:cNvPr>
            <p:cNvSpPr/>
            <p:nvPr/>
          </p:nvSpPr>
          <p:spPr>
            <a:xfrm>
              <a:off x="1230642" y="3205879"/>
              <a:ext cx="548823" cy="415387"/>
            </a:xfrm>
            <a:prstGeom prst="roundRect">
              <a:avLst>
                <a:gd name="adj" fmla="val 13786775"/>
              </a:avLst>
            </a:prstGeom>
            <a:solidFill>
              <a:srgbClr val="835E54"/>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3" name="Image 2" descr="preencoded.png">
              <a:extLst>
                <a:ext uri="{FF2B5EF4-FFF2-40B4-BE49-F238E27FC236}">
                  <a16:creationId xmlns:a16="http://schemas.microsoft.com/office/drawing/2014/main" id="{62AFD63E-4EA3-8332-2A34-5D4BBD3B6E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1594" y="3320055"/>
              <a:ext cx="246921" cy="186887"/>
            </a:xfrm>
            <a:prstGeom prst="rect">
              <a:avLst/>
            </a:prstGeom>
          </p:spPr>
        </p:pic>
        <p:sp>
          <p:nvSpPr>
            <p:cNvPr id="34" name="Text 11">
              <a:extLst>
                <a:ext uri="{FF2B5EF4-FFF2-40B4-BE49-F238E27FC236}">
                  <a16:creationId xmlns:a16="http://schemas.microsoft.com/office/drawing/2014/main" id="{D3097CBB-8CE5-5D89-B3A2-5F514B858677}"/>
                </a:ext>
              </a:extLst>
            </p:cNvPr>
            <p:cNvSpPr/>
            <p:nvPr/>
          </p:nvSpPr>
          <p:spPr>
            <a:xfrm>
              <a:off x="1930415" y="3274311"/>
              <a:ext cx="2287123" cy="216344"/>
            </a:xfrm>
            <a:prstGeom prst="rect">
              <a:avLst/>
            </a:prstGeom>
            <a:noFill/>
            <a:ln/>
          </p:spPr>
          <p:txBody>
            <a:bodyPr wrap="none" lIns="0" tIns="0" rIns="0" bIns="0" rtlCol="0" anchor="t"/>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15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貿易市場彈性</a:t>
              </a:r>
              <a:endParaRPr kumimoji="0" lang="en-US" sz="215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5" name="Text 12">
              <a:extLst>
                <a:ext uri="{FF2B5EF4-FFF2-40B4-BE49-F238E27FC236}">
                  <a16:creationId xmlns:a16="http://schemas.microsoft.com/office/drawing/2014/main" id="{49174CD7-0474-62C3-86C8-377117EC7D7E}"/>
                </a:ext>
              </a:extLst>
            </p:cNvPr>
            <p:cNvSpPr/>
            <p:nvPr/>
          </p:nvSpPr>
          <p:spPr>
            <a:xfrm>
              <a:off x="1947049" y="3648651"/>
              <a:ext cx="4324769" cy="443129"/>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關稅政策、進口法規的</a:t>
              </a:r>
              <a:r>
                <a:rPr kumimoji="0" lang="zh-TW" altLang="en-US" sz="17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規範情形</a:t>
              </a:r>
              <a:r>
                <a:rPr kumimoji="0" lang="en-US" sz="17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以及市場</a:t>
              </a:r>
              <a:endParaRPr kumimoji="0" lang="en-US" sz="17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開放性與交易便利度</a:t>
              </a:r>
              <a:endParaRPr kumimoji="0" lang="en-US" sz="17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6" name="Shape 13">
              <a:extLst>
                <a:ext uri="{FF2B5EF4-FFF2-40B4-BE49-F238E27FC236}">
                  <a16:creationId xmlns:a16="http://schemas.microsoft.com/office/drawing/2014/main" id="{9EFDA295-C3C0-4D5E-7FE9-29947964A3B9}"/>
                </a:ext>
              </a:extLst>
            </p:cNvPr>
            <p:cNvSpPr/>
            <p:nvPr/>
          </p:nvSpPr>
          <p:spPr>
            <a:xfrm>
              <a:off x="6546341" y="3062694"/>
              <a:ext cx="5322005" cy="1335899"/>
            </a:xfrm>
            <a:prstGeom prst="roundRect">
              <a:avLst>
                <a:gd name="adj" fmla="val 3675"/>
              </a:avLst>
            </a:prstGeom>
            <a:solidFill>
              <a:srgbClr val="EBE2E0"/>
            </a:solidFill>
            <a:ln w="7620">
              <a:solidFill>
                <a:srgbClr val="D1C8C6"/>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7" name="Shape 14">
              <a:extLst>
                <a:ext uri="{FF2B5EF4-FFF2-40B4-BE49-F238E27FC236}">
                  <a16:creationId xmlns:a16="http://schemas.microsoft.com/office/drawing/2014/main" id="{B7F34C42-1C4D-0B12-981E-C3D472BDBA14}"/>
                </a:ext>
              </a:extLst>
            </p:cNvPr>
            <p:cNvSpPr/>
            <p:nvPr/>
          </p:nvSpPr>
          <p:spPr>
            <a:xfrm>
              <a:off x="6735523" y="3205879"/>
              <a:ext cx="548823" cy="415387"/>
            </a:xfrm>
            <a:prstGeom prst="roundRect">
              <a:avLst>
                <a:gd name="adj" fmla="val 13786775"/>
              </a:avLst>
            </a:prstGeom>
            <a:solidFill>
              <a:srgbClr val="835E54"/>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8" name="Image 3" descr="preencoded.png">
              <a:extLst>
                <a:ext uri="{FF2B5EF4-FFF2-40B4-BE49-F238E27FC236}">
                  <a16:creationId xmlns:a16="http://schemas.microsoft.com/office/drawing/2014/main" id="{2F243958-5F70-9FD3-26D8-79A50B2B70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6474" y="3320055"/>
              <a:ext cx="246921" cy="186887"/>
            </a:xfrm>
            <a:prstGeom prst="rect">
              <a:avLst/>
            </a:prstGeom>
          </p:spPr>
        </p:pic>
        <p:sp>
          <p:nvSpPr>
            <p:cNvPr id="39" name="Text 15">
              <a:extLst>
                <a:ext uri="{FF2B5EF4-FFF2-40B4-BE49-F238E27FC236}">
                  <a16:creationId xmlns:a16="http://schemas.microsoft.com/office/drawing/2014/main" id="{DE6399BC-20A8-BF85-9B50-E81407BE164F}"/>
                </a:ext>
              </a:extLst>
            </p:cNvPr>
            <p:cNvSpPr/>
            <p:nvPr/>
          </p:nvSpPr>
          <p:spPr>
            <a:xfrm>
              <a:off x="7435296" y="3260107"/>
              <a:ext cx="2287123" cy="216344"/>
            </a:xfrm>
            <a:prstGeom prst="rect">
              <a:avLst/>
            </a:prstGeom>
            <a:noFill/>
            <a:ln/>
          </p:spPr>
          <p:txBody>
            <a:bodyPr wrap="none" lIns="0" tIns="0" rIns="0" bIns="0" rtlCol="0" anchor="t"/>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2150" b="1"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既有市場基礎</a:t>
              </a:r>
              <a:endParaRPr kumimoji="0" lang="en-US" sz="215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0" name="Text 16">
              <a:extLst>
                <a:ext uri="{FF2B5EF4-FFF2-40B4-BE49-F238E27FC236}">
                  <a16:creationId xmlns:a16="http://schemas.microsoft.com/office/drawing/2014/main" id="{F01955C3-0D59-BCEF-F6F9-E0DA293076EB}"/>
                </a:ext>
              </a:extLst>
            </p:cNvPr>
            <p:cNvSpPr/>
            <p:nvPr/>
          </p:nvSpPr>
          <p:spPr>
            <a:xfrm>
              <a:off x="7421483" y="3648652"/>
              <a:ext cx="4415016" cy="443129"/>
            </a:xfrm>
            <a:prstGeom prst="rect">
              <a:avLst/>
            </a:prstGeom>
            <a:noFill/>
            <a:ln/>
          </p:spPr>
          <p:txBody>
            <a:bodyPr wrap="square" lIns="0" tIns="0" rIns="0" bIns="0" rtlCol="0" anchor="t"/>
            <a:lstStyle/>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是否為臺灣主要出口目標國，或業者已有初</a:t>
              </a:r>
              <a:endParaRPr kumimoji="0" lang="en-US" sz="1700" b="0" i="0" u="none" strike="noStrike" kern="0" cap="none" spc="0" normalizeH="0" baseline="0" noProof="0" dirty="0">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750"/>
                </a:lnSpc>
                <a:spcBef>
                  <a:spcPts val="0"/>
                </a:spcBef>
                <a:spcAft>
                  <a:spcPts val="0"/>
                </a:spcAft>
                <a:buClrTx/>
                <a:buSzTx/>
                <a:buFontTx/>
                <a:buNone/>
                <a:tabLst/>
                <a:defRPr/>
              </a:pPr>
              <a:r>
                <a:rPr kumimoji="0" lang="en-US" sz="1700" b="0" i="0" u="none" strike="noStrike" kern="0" cap="none" spc="0" normalizeH="0" baseline="0" noProof="0" dirty="0" err="1">
                  <a:ln>
                    <a:noFill/>
                  </a:ln>
                  <a:solidFill>
                    <a:srgbClr val="443728"/>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步布局與通路建立</a:t>
              </a:r>
              <a:endParaRPr kumimoji="0" lang="en-US" sz="17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41" name="文字方塊 40">
            <a:extLst>
              <a:ext uri="{FF2B5EF4-FFF2-40B4-BE49-F238E27FC236}">
                <a16:creationId xmlns:a16="http://schemas.microsoft.com/office/drawing/2014/main" id="{3B88CB2E-BF7C-29B1-34ED-CE71F48BA107}"/>
              </a:ext>
            </a:extLst>
          </p:cNvPr>
          <p:cNvSpPr txBox="1"/>
          <p:nvPr/>
        </p:nvSpPr>
        <p:spPr>
          <a:xfrm>
            <a:off x="1041461" y="4726438"/>
            <a:ext cx="10599113"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依上述原則擇定日本、加拿大、澳洲、英國及德國市場進行分享包含</a:t>
            </a:r>
            <a:r>
              <a:rPr kumimoji="0" lang="en-US" altLang="zh-TW"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a:t>
            </a:r>
          </a:p>
        </p:txBody>
      </p:sp>
      <p:sp>
        <p:nvSpPr>
          <p:cNvPr id="75" name="矩形 74">
            <a:extLst>
              <a:ext uri="{FF2B5EF4-FFF2-40B4-BE49-F238E27FC236}">
                <a16:creationId xmlns:a16="http://schemas.microsoft.com/office/drawing/2014/main" id="{D43CB1AF-1298-21A9-0291-755AB098EA90}"/>
              </a:ext>
            </a:extLst>
          </p:cNvPr>
          <p:cNvSpPr/>
          <p:nvPr/>
        </p:nvSpPr>
        <p:spPr>
          <a:xfrm>
            <a:off x="1230642" y="5328256"/>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一</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供需情形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90" name="矩形 89">
            <a:extLst>
              <a:ext uri="{FF2B5EF4-FFF2-40B4-BE49-F238E27FC236}">
                <a16:creationId xmlns:a16="http://schemas.microsoft.com/office/drawing/2014/main" id="{E81838A3-46D6-4721-ED89-5628140609E6}"/>
              </a:ext>
            </a:extLst>
          </p:cNvPr>
          <p:cNvSpPr/>
          <p:nvPr/>
        </p:nvSpPr>
        <p:spPr>
          <a:xfrm>
            <a:off x="3051210" y="5312442"/>
            <a:ext cx="3023500"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二</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進口來源</a:t>
            </a:r>
            <a:r>
              <a:rPr kumimoji="0" lang="en-US" altLang="zh-TW" sz="2000" b="1" i="0" u="none" strike="noStrike" kern="0" cap="none" spc="0" normalizeH="0" baseline="0" noProof="0" dirty="0">
                <a:ln>
                  <a:noFill/>
                </a:ln>
                <a:solidFill>
                  <a:srgbClr val="7030A0"/>
                </a:solidFill>
                <a:effectLst/>
                <a:uLnTx/>
                <a:uFillTx/>
                <a:latin typeface="Arial"/>
                <a:ea typeface="微软雅黑"/>
                <a:cs typeface="+mn-ea"/>
              </a:rPr>
              <a:t>&amp;</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競爭情形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110" name="矩形 109">
            <a:extLst>
              <a:ext uri="{FF2B5EF4-FFF2-40B4-BE49-F238E27FC236}">
                <a16:creationId xmlns:a16="http://schemas.microsoft.com/office/drawing/2014/main" id="{F2AB2C65-608C-5BAC-86AC-9E7E0C7B148C}"/>
              </a:ext>
            </a:extLst>
          </p:cNvPr>
          <p:cNvSpPr/>
          <p:nvPr/>
        </p:nvSpPr>
        <p:spPr>
          <a:xfrm>
            <a:off x="6150764" y="5315755"/>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三</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消費偏好</a:t>
            </a:r>
            <a:endParaRPr kumimoji="0" lang="en-US" altLang="zh-TW" sz="2000" b="1" i="0" u="none" strike="noStrike" kern="0" cap="none" spc="0" normalizeH="0" baseline="0" noProof="0" dirty="0">
              <a:ln>
                <a:noFill/>
              </a:ln>
              <a:solidFill>
                <a:srgbClr val="7030A0"/>
              </a:solidFill>
              <a:effectLst/>
              <a:uLnTx/>
              <a:uFillTx/>
              <a:latin typeface="Arial"/>
              <a:ea typeface="微软雅黑"/>
              <a:cs typeface="+mn-ea"/>
            </a:endParaRPr>
          </a:p>
        </p:txBody>
      </p:sp>
      <p:sp>
        <p:nvSpPr>
          <p:cNvPr id="114" name="矩形 113">
            <a:extLst>
              <a:ext uri="{FF2B5EF4-FFF2-40B4-BE49-F238E27FC236}">
                <a16:creationId xmlns:a16="http://schemas.microsoft.com/office/drawing/2014/main" id="{CD1791AE-5B73-D0D7-8C00-E391BF63651D}"/>
              </a:ext>
            </a:extLst>
          </p:cNvPr>
          <p:cNvSpPr/>
          <p:nvPr/>
        </p:nvSpPr>
        <p:spPr>
          <a:xfrm>
            <a:off x="7971333" y="5312441"/>
            <a:ext cx="1888358"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四</a:t>
            </a:r>
            <a:r>
              <a:rPr lang="zh-TW" altLang="en-US" sz="2000" b="1" kern="0" dirty="0">
                <a:solidFill>
                  <a:srgbClr val="7030A0"/>
                </a:solidFill>
                <a:latin typeface="Arial"/>
                <a:ea typeface="微软雅黑"/>
                <a:cs typeface="+mn-ea"/>
              </a:rPr>
              <a:t>、政策法規</a:t>
            </a:r>
            <a:endParaRPr lang="en-US" altLang="zh-TW" sz="2000" b="1" kern="0" dirty="0">
              <a:solidFill>
                <a:srgbClr val="7030A0"/>
              </a:solidFill>
              <a:latin typeface="Arial"/>
              <a:ea typeface="微软雅黑"/>
              <a:cs typeface="+mn-ea"/>
            </a:endParaRPr>
          </a:p>
        </p:txBody>
      </p:sp>
    </p:spTree>
    <p:extLst>
      <p:ext uri="{BB962C8B-B14F-4D97-AF65-F5344CB8AC3E}">
        <p14:creationId xmlns:p14="http://schemas.microsoft.com/office/powerpoint/2010/main" val="178021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5B88B-DE0E-CBB2-C938-C108D3463EAA}"/>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E68C33F9-3281-4D0D-CC23-0A2775EECD97}"/>
              </a:ext>
            </a:extLst>
          </p:cNvPr>
          <p:cNvSpPr/>
          <p:nvPr/>
        </p:nvSpPr>
        <p:spPr>
          <a:xfrm>
            <a:off x="4466437" y="4798305"/>
            <a:ext cx="7623962" cy="164707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7" name="投影片編號版面配置區 6">
            <a:extLst>
              <a:ext uri="{FF2B5EF4-FFF2-40B4-BE49-F238E27FC236}">
                <a16:creationId xmlns:a16="http://schemas.microsoft.com/office/drawing/2014/main" id="{011EC9B4-6EB3-D748-BF4A-79539B9E6143}"/>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文字方塊 3">
            <a:extLst>
              <a:ext uri="{FF2B5EF4-FFF2-40B4-BE49-F238E27FC236}">
                <a16:creationId xmlns:a16="http://schemas.microsoft.com/office/drawing/2014/main" id="{81D27E86-B0CF-8AC8-49D4-A5FA9520713C}"/>
              </a:ext>
            </a:extLst>
          </p:cNvPr>
          <p:cNvSpPr txBox="1"/>
          <p:nvPr/>
        </p:nvSpPr>
        <p:spPr>
          <a:xfrm>
            <a:off x="4395700" y="5029058"/>
            <a:ext cx="7694699" cy="1343125"/>
          </a:xfrm>
          <a:prstGeom prst="rect">
            <a:avLst/>
          </a:prstGeom>
          <a:noFill/>
        </p:spPr>
        <p:txBody>
          <a:bodyPr wrap="square">
            <a:spAutoFit/>
          </a:bodyPr>
          <a:lstStyle/>
          <a:p>
            <a:pPr marL="0" marR="0" lvl="0" indent="0" algn="just" defTabSz="914446" rtl="0" eaLnBrk="1" fontAlgn="auto" latinLnBrk="0" hangingPunct="1">
              <a:lnSpc>
                <a:spcPts val="3100"/>
              </a:lnSpc>
              <a:spcBef>
                <a:spcPts val="400"/>
              </a:spcBef>
              <a:spcAft>
                <a:spcPts val="400"/>
              </a:spcAft>
              <a:buClrTx/>
              <a:buSzTx/>
              <a:buFontTx/>
              <a:buNone/>
              <a:tabLst/>
              <a:defRPr/>
            </a:pP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稻米進出口情形</a:t>
            </a:r>
            <a:r>
              <a:rPr kumimoji="0" lang="zh-TW" altLang="en-US" sz="1867" b="1" i="0" u="none" strike="noStrike" kern="1200" cap="none" spc="0" normalizeH="0" baseline="0" noProof="0" dirty="0">
                <a:ln>
                  <a:noFill/>
                </a:ln>
                <a:solidFill>
                  <a:srgbClr val="1C2E50"/>
                </a:solidFill>
                <a:effectLst/>
                <a:uLnTx/>
                <a:uFillTx/>
                <a:latin typeface="PMingLiU" panose="02020500000000000000" pitchFamily="18" charset="-120"/>
                <a:ea typeface="PMingLiU" panose="02020500000000000000" pitchFamily="18" charset="-120"/>
                <a:cs typeface="Arial"/>
              </a:rPr>
              <a:t>：</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年上半年日本稻米進口量相較</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2024</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年上半年增加</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9.15%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年第二季相較第一季增加</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24.91%</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a:t>
            </a: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進口量呈成長趨勢</a:t>
            </a:r>
            <a:endPar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0" marR="0" lvl="0" indent="0" algn="just" defTabSz="914446" rtl="0" eaLnBrk="1" fontAlgn="auto" latinLnBrk="0" hangingPunct="1">
              <a:lnSpc>
                <a:spcPts val="3100"/>
              </a:lnSpc>
              <a:spcBef>
                <a:spcPts val="400"/>
              </a:spcBef>
              <a:spcAft>
                <a:spcPts val="400"/>
              </a:spcAft>
              <a:buClrTx/>
              <a:buSzTx/>
              <a:buFontTx/>
              <a:buNone/>
              <a:tabLst/>
              <a:defRPr/>
            </a:pPr>
            <a:r>
              <a:rPr lang="en-US" altLang="zh-TW" sz="1867" b="1" dirty="0">
                <a:solidFill>
                  <a:srgbClr val="1C2E50"/>
                </a:solidFill>
                <a:latin typeface="微軟正黑體" panose="020B0604030504040204" pitchFamily="34" charset="-120"/>
                <a:ea typeface="微軟正黑體" panose="020B0604030504040204" pitchFamily="34" charset="-120"/>
                <a:cs typeface="Arial"/>
              </a:rPr>
              <a:t>(</a:t>
            </a:r>
            <a:r>
              <a:rPr lang="zh-TW" altLang="en-US" sz="1867" b="1" dirty="0">
                <a:solidFill>
                  <a:srgbClr val="1C2E50"/>
                </a:solidFill>
                <a:latin typeface="微軟正黑體" panose="020B0604030504040204" pitchFamily="34" charset="-120"/>
                <a:ea typeface="微軟正黑體" panose="020B0604030504040204" pitchFamily="34" charset="-120"/>
                <a:cs typeface="Arial"/>
              </a:rPr>
              <a:t>平均年進口量約佔總需求量的</a:t>
            </a:r>
            <a:r>
              <a:rPr lang="en-US" altLang="zh-TW" sz="1867" b="1" dirty="0">
                <a:solidFill>
                  <a:srgbClr val="1C2E50"/>
                </a:solidFill>
                <a:latin typeface="微軟正黑體" panose="020B0604030504040204" pitchFamily="34" charset="-120"/>
                <a:ea typeface="微軟正黑體" panose="020B0604030504040204" pitchFamily="34" charset="-120"/>
                <a:cs typeface="Arial"/>
              </a:rPr>
              <a:t>9.31%)</a:t>
            </a:r>
            <a:endPar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sp>
        <p:nvSpPr>
          <p:cNvPr id="5" name="TextBox 19">
            <a:extLst>
              <a:ext uri="{FF2B5EF4-FFF2-40B4-BE49-F238E27FC236}">
                <a16:creationId xmlns:a16="http://schemas.microsoft.com/office/drawing/2014/main" id="{FC6563CC-3A1D-4C29-13ED-B8A739F9E277}"/>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貳、日本市場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pic>
        <p:nvPicPr>
          <p:cNvPr id="3" name="圖片 2">
            <a:extLst>
              <a:ext uri="{FF2B5EF4-FFF2-40B4-BE49-F238E27FC236}">
                <a16:creationId xmlns:a16="http://schemas.microsoft.com/office/drawing/2014/main" id="{1FA43B9D-4FD6-C9DD-B388-DEC79306E3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6437" y="2013089"/>
            <a:ext cx="7532906" cy="2591053"/>
          </a:xfrm>
          <a:prstGeom prst="rect">
            <a:avLst/>
          </a:prstGeom>
          <a:noFill/>
        </p:spPr>
      </p:pic>
      <p:sp>
        <p:nvSpPr>
          <p:cNvPr id="6" name="語音泡泡: 圓角矩形 5">
            <a:extLst>
              <a:ext uri="{FF2B5EF4-FFF2-40B4-BE49-F238E27FC236}">
                <a16:creationId xmlns:a16="http://schemas.microsoft.com/office/drawing/2014/main" id="{8766B6DD-C65C-4766-DFCD-40C162CE5D5C}"/>
              </a:ext>
            </a:extLst>
          </p:cNvPr>
          <p:cNvSpPr/>
          <p:nvPr/>
        </p:nvSpPr>
        <p:spPr>
          <a:xfrm>
            <a:off x="5361344" y="1558578"/>
            <a:ext cx="1791092" cy="634258"/>
          </a:xfrm>
          <a:prstGeom prst="wedgeRoundRectCallout">
            <a:avLst>
              <a:gd name="adj1" fmla="val -28201"/>
              <a:gd name="adj2" fmla="val 123437"/>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2023</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年高溫致米產量下降，業者於</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2024</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年初增加庫存因應短缺</a:t>
            </a:r>
          </a:p>
        </p:txBody>
      </p:sp>
      <p:sp>
        <p:nvSpPr>
          <p:cNvPr id="12" name="語音泡泡: 圓角矩形 11">
            <a:extLst>
              <a:ext uri="{FF2B5EF4-FFF2-40B4-BE49-F238E27FC236}">
                <a16:creationId xmlns:a16="http://schemas.microsoft.com/office/drawing/2014/main" id="{A6225B3B-63EB-E343-9147-1EA7CC55D9EF}"/>
              </a:ext>
            </a:extLst>
          </p:cNvPr>
          <p:cNvSpPr/>
          <p:nvPr/>
        </p:nvSpPr>
        <p:spPr>
          <a:xfrm>
            <a:off x="7717152" y="1167497"/>
            <a:ext cx="2081366" cy="634259"/>
          </a:xfrm>
          <a:prstGeom prst="wedgeRoundRectCallout">
            <a:avLst>
              <a:gd name="adj1" fmla="val -39493"/>
              <a:gd name="adj2" fmla="val 82190"/>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2024</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a:t>
            </a: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月大地震，造成民眾</a:t>
            </a:r>
            <a:r>
              <a:rPr kumimoji="0" lang="zh-TW" altLang="en-US" sz="1200" b="0" i="0" u="none" strike="noStrike" kern="1200" cap="none" spc="0" normalizeH="0" baseline="0" noProof="0" dirty="0">
                <a:ln>
                  <a:noFill/>
                </a:ln>
                <a:solidFill>
                  <a:srgbClr val="404040"/>
                </a:solidFill>
                <a:effectLst/>
                <a:uLnTx/>
                <a:uFillTx/>
                <a:latin typeface="微軟正黑體" panose="020B0604030504040204" pitchFamily="34" charset="-120"/>
                <a:ea typeface="微軟正黑體" panose="020B0604030504040204" pitchFamily="34" charset="-120"/>
                <a:cs typeface="+mn-cs"/>
              </a:rPr>
              <a:t>恐慌及遊客入境消費擴大也加劇米的需求增加</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4" name="語音泡泡: 圓角矩形 13">
            <a:extLst>
              <a:ext uri="{FF2B5EF4-FFF2-40B4-BE49-F238E27FC236}">
                <a16:creationId xmlns:a16="http://schemas.microsoft.com/office/drawing/2014/main" id="{2EB7F3E8-B4F0-E9B9-0516-517D27C7BA86}"/>
              </a:ext>
            </a:extLst>
          </p:cNvPr>
          <p:cNvSpPr/>
          <p:nvPr/>
        </p:nvSpPr>
        <p:spPr>
          <a:xfrm>
            <a:off x="10305217" y="1563804"/>
            <a:ext cx="1278203" cy="564456"/>
          </a:xfrm>
          <a:prstGeom prst="wedgeRoundRectCallout">
            <a:avLst>
              <a:gd name="adj1" fmla="val -9715"/>
              <a:gd name="adj2" fmla="val 84808"/>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民間進口增加</a:t>
            </a:r>
          </a:p>
        </p:txBody>
      </p:sp>
      <p:sp>
        <p:nvSpPr>
          <p:cNvPr id="8" name="文字方塊 7">
            <a:extLst>
              <a:ext uri="{FF2B5EF4-FFF2-40B4-BE49-F238E27FC236}">
                <a16:creationId xmlns:a16="http://schemas.microsoft.com/office/drawing/2014/main" id="{63F1BD02-9A70-EA45-2E51-F0010935C45D}"/>
              </a:ext>
            </a:extLst>
          </p:cNvPr>
          <p:cNvSpPr txBox="1"/>
          <p:nvPr/>
        </p:nvSpPr>
        <p:spPr>
          <a:xfrm>
            <a:off x="0" y="1484626"/>
            <a:ext cx="4395700" cy="5320431"/>
          </a:xfrm>
          <a:prstGeom prst="rect">
            <a:avLst/>
          </a:prstGeom>
          <a:noFill/>
        </p:spPr>
        <p:txBody>
          <a:bodyPr wrap="square">
            <a:spAutoFit/>
          </a:bodyPr>
          <a:lstStyle/>
          <a:p>
            <a:pPr marL="342900" lvl="0" indent="-342900" algn="just" defTabSz="914446">
              <a:lnSpc>
                <a:spcPts val="3100"/>
              </a:lnSpc>
              <a:spcBef>
                <a:spcPts val="400"/>
              </a:spcBef>
              <a:spcAft>
                <a:spcPts val="400"/>
              </a:spcAft>
              <a:buFont typeface="Wingdings" panose="05000000000000000000" pitchFamily="2" charset="2"/>
              <a:buChar char="n"/>
              <a:defRPr/>
            </a:pPr>
            <a:r>
              <a:rPr lang="zh-TW" altLang="en-US" sz="1867" dirty="0">
                <a:solidFill>
                  <a:srgbClr val="1C2E50"/>
                </a:solidFill>
                <a:latin typeface="微軟正黑體" panose="020B0604030504040204" pitchFamily="34" charset="-120"/>
                <a:ea typeface="微軟正黑體" panose="020B0604030504040204" pitchFamily="34" charset="-120"/>
                <a:cs typeface="Arial"/>
              </a:rPr>
              <a:t>日本農林水產省</a:t>
            </a:r>
            <a:r>
              <a:rPr lang="en-US" altLang="zh-TW" sz="1867" dirty="0">
                <a:solidFill>
                  <a:srgbClr val="1C2E50"/>
                </a:solidFill>
                <a:latin typeface="微軟正黑體" panose="020B0604030504040204" pitchFamily="34" charset="-120"/>
                <a:ea typeface="微軟正黑體" panose="020B0604030504040204" pitchFamily="34" charset="-120"/>
                <a:cs typeface="Arial"/>
              </a:rPr>
              <a:t>(MAFF)</a:t>
            </a:r>
            <a:r>
              <a:rPr lang="zh-TW" altLang="en-US" sz="1867" dirty="0">
                <a:solidFill>
                  <a:srgbClr val="1C2E50"/>
                </a:solidFill>
                <a:latin typeface="微軟正黑體" panose="020B0604030504040204" pitchFamily="34" charset="-120"/>
                <a:ea typeface="微軟正黑體" panose="020B0604030504040204" pitchFamily="34" charset="-120"/>
                <a:cs typeface="Arial"/>
              </a:rPr>
              <a:t>近期</a:t>
            </a:r>
            <a:r>
              <a:rPr lang="en-US" altLang="zh-TW" sz="1400" dirty="0">
                <a:solidFill>
                  <a:srgbClr val="1C2E50"/>
                </a:solidFill>
                <a:latin typeface="微軟正黑體" panose="020B0604030504040204" pitchFamily="34" charset="-120"/>
                <a:ea typeface="微軟正黑體" panose="020B0604030504040204" pitchFamily="34" charset="-120"/>
                <a:cs typeface="Arial"/>
              </a:rPr>
              <a:t>(114/11/18)</a:t>
            </a:r>
            <a:r>
              <a:rPr lang="zh-TW" altLang="en-US" sz="1867" dirty="0">
                <a:solidFill>
                  <a:srgbClr val="1C2E50"/>
                </a:solidFill>
                <a:latin typeface="微軟正黑體" panose="020B0604030504040204" pitchFamily="34" charset="-120"/>
                <a:ea typeface="微軟正黑體" panose="020B0604030504040204" pitchFamily="34" charset="-120"/>
                <a:cs typeface="Arial"/>
              </a:rPr>
              <a:t>發布預測，</a:t>
            </a:r>
            <a:r>
              <a:rPr lang="en-US" altLang="zh-TW" sz="1867" b="1"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b="1" dirty="0">
                <a:solidFill>
                  <a:srgbClr val="1C2E50"/>
                </a:solidFill>
                <a:latin typeface="微軟正黑體" panose="020B0604030504040204" pitchFamily="34" charset="-120"/>
                <a:ea typeface="微軟正黑體" panose="020B0604030504040204" pitchFamily="34" charset="-120"/>
                <a:cs typeface="Arial"/>
              </a:rPr>
              <a:t>年產量預估約</a:t>
            </a:r>
            <a:r>
              <a:rPr lang="en-US" altLang="zh-TW" sz="1867" b="1" dirty="0">
                <a:solidFill>
                  <a:srgbClr val="1C2E50"/>
                </a:solidFill>
                <a:latin typeface="微軟正黑體" panose="020B0604030504040204" pitchFamily="34" charset="-120"/>
                <a:ea typeface="微軟正黑體" panose="020B0604030504040204" pitchFamily="34" charset="-120"/>
                <a:cs typeface="Arial"/>
              </a:rPr>
              <a:t>746.8</a:t>
            </a:r>
            <a:r>
              <a:rPr lang="zh-TW" altLang="en-US" sz="1867" b="1" dirty="0">
                <a:solidFill>
                  <a:srgbClr val="1C2E50"/>
                </a:solidFill>
                <a:latin typeface="微軟正黑體" panose="020B0604030504040204" pitchFamily="34" charset="-120"/>
                <a:ea typeface="微軟正黑體" panose="020B0604030504040204" pitchFamily="34" charset="-120"/>
                <a:cs typeface="Arial"/>
              </a:rPr>
              <a:t>萬公噸</a:t>
            </a:r>
            <a:r>
              <a:rPr lang="zh-TW" altLang="en-US" sz="1867" dirty="0">
                <a:solidFill>
                  <a:srgbClr val="1C2E50"/>
                </a:solidFill>
                <a:latin typeface="微軟正黑體" panose="020B0604030504040204" pitchFamily="34" charset="-120"/>
                <a:ea typeface="微軟正黑體" panose="020B0604030504040204" pitchFamily="34" charset="-120"/>
                <a:cs typeface="Arial"/>
              </a:rPr>
              <a:t>，較</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2024</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年增加約</a:t>
            </a:r>
            <a:r>
              <a:rPr lang="en-US" altLang="zh-TW" sz="1867" dirty="0">
                <a:solidFill>
                  <a:srgbClr val="1C2E50"/>
                </a:solidFill>
                <a:latin typeface="微軟正黑體" panose="020B0604030504040204" pitchFamily="34" charset="-120"/>
                <a:ea typeface="微軟正黑體" panose="020B0604030504040204" pitchFamily="34" charset="-120"/>
                <a:cs typeface="Arial"/>
              </a:rPr>
              <a:t>66</a:t>
            </a:r>
            <a:r>
              <a:rPr lang="zh-TW" altLang="en-US" sz="1867" dirty="0">
                <a:solidFill>
                  <a:srgbClr val="1C2E50"/>
                </a:solidFill>
                <a:latin typeface="微軟正黑體" panose="020B0604030504040204" pitchFamily="34" charset="-120"/>
                <a:ea typeface="微軟正黑體" panose="020B0604030504040204" pitchFamily="34" charset="-120"/>
                <a:cs typeface="Arial"/>
              </a:rPr>
              <a:t>萬公噸，相較先前美國</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農業部外國農業服務局</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(FAS)</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預測，</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年日本稻米約有</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85</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萬公噸供需落差可能將縮小</a:t>
            </a: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受到總人口減少、少子化與高齡化的影響</a:t>
            </a:r>
            <a:r>
              <a:rPr lang="zh-TW" altLang="en-US" sz="1867" dirty="0">
                <a:solidFill>
                  <a:srgbClr val="1C2E50"/>
                </a:solidFill>
                <a:latin typeface="微軟正黑體" panose="020B0604030504040204" pitchFamily="34" charset="-120"/>
                <a:ea typeface="微軟正黑體" panose="020B0604030504040204" pitchFamily="34" charset="-120"/>
                <a:cs typeface="Arial"/>
              </a:rPr>
              <a:t>，日本</a:t>
            </a: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人均米消費量</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由</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2019</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76.2</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a:t>
            </a: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略降</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至</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2022</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a:t>
            </a:r>
            <a:r>
              <a:rPr lang="en-US" altLang="zh-TW" sz="1867" dirty="0">
                <a:solidFill>
                  <a:srgbClr val="1C2E50"/>
                </a:solidFill>
                <a:latin typeface="微軟正黑體" panose="020B0604030504040204" pitchFamily="34" charset="-120"/>
                <a:ea typeface="微軟正黑體" panose="020B0604030504040204" pitchFamily="34" charset="-120"/>
                <a:cs typeface="Arial"/>
              </a:rPr>
              <a:t>73.5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公斤</a:t>
            </a:r>
            <a:r>
              <a:rPr lang="zh-TW" altLang="en-US" sz="1867" dirty="0">
                <a:solidFill>
                  <a:srgbClr val="1C2E50"/>
                </a:solidFill>
                <a:latin typeface="PMingLiU" panose="02020500000000000000" pitchFamily="18" charset="-120"/>
                <a:ea typeface="PMingLiU" panose="02020500000000000000" pitchFamily="18" charset="-120"/>
                <a:cs typeface="Arial"/>
              </a:rPr>
              <a:t>。</a:t>
            </a:r>
            <a:r>
              <a:rPr lang="zh-TW" altLang="en-US" sz="1867" dirty="0">
                <a:solidFill>
                  <a:srgbClr val="1C2E50"/>
                </a:solidFill>
                <a:latin typeface="微軟正黑體" panose="020B0604030504040204" pitchFamily="34" charset="-120"/>
                <a:ea typeface="微軟正黑體" panose="020B0604030504040204" pitchFamily="34" charset="-120"/>
                <a:cs typeface="Arial"/>
              </a:rPr>
              <a:t>近</a:t>
            </a:r>
            <a:r>
              <a:rPr lang="en-US" altLang="zh-TW" sz="1867" dirty="0">
                <a:solidFill>
                  <a:srgbClr val="1C2E50"/>
                </a:solidFill>
                <a:latin typeface="微軟正黑體" panose="020B0604030504040204" pitchFamily="34" charset="-120"/>
                <a:ea typeface="微軟正黑體" panose="020B0604030504040204" pitchFamily="34" charset="-120"/>
                <a:cs typeface="Arial"/>
              </a:rPr>
              <a:t>2</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年則因極端氣候，產量雖未大幅下降，但部分產區米品質受影響而使市場流通減少，加上外國旅客增加，推升了米食需求，使進口需求增加</a:t>
            </a:r>
            <a:endParaRPr lang="en-US" altLang="zh-TW" sz="1867" dirty="0">
              <a:solidFill>
                <a:srgbClr val="1C2E50"/>
              </a:solidFill>
              <a:latin typeface="微軟正黑體" panose="020B0604030504040204" pitchFamily="34" charset="-120"/>
              <a:ea typeface="微軟正黑體" panose="020B0604030504040204" pitchFamily="34" charset="-120"/>
              <a:cs typeface="Arial"/>
            </a:endParaRPr>
          </a:p>
        </p:txBody>
      </p:sp>
      <p:sp>
        <p:nvSpPr>
          <p:cNvPr id="10" name="文字方塊 9">
            <a:extLst>
              <a:ext uri="{FF2B5EF4-FFF2-40B4-BE49-F238E27FC236}">
                <a16:creationId xmlns:a16="http://schemas.microsoft.com/office/drawing/2014/main" id="{59A14C4D-982C-BAEB-5BB6-9D89C034A947}"/>
              </a:ext>
            </a:extLst>
          </p:cNvPr>
          <p:cNvSpPr txBox="1"/>
          <p:nvPr/>
        </p:nvSpPr>
        <p:spPr>
          <a:xfrm>
            <a:off x="3981649" y="444456"/>
            <a:ext cx="10587003"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日本為全球最重視米食品質的市場之一，深耕亞洲精緻米食文化</a:t>
            </a:r>
            <a:endParaRPr kumimoji="0" lang="en-US" altLang="zh-TW"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sp>
        <p:nvSpPr>
          <p:cNvPr id="11" name="矩形 10">
            <a:extLst>
              <a:ext uri="{FF2B5EF4-FFF2-40B4-BE49-F238E27FC236}">
                <a16:creationId xmlns:a16="http://schemas.microsoft.com/office/drawing/2014/main" id="{494A0CDA-1C47-EBF3-E6D2-5257A0E82B77}"/>
              </a:ext>
            </a:extLst>
          </p:cNvPr>
          <p:cNvSpPr/>
          <p:nvPr/>
        </p:nvSpPr>
        <p:spPr>
          <a:xfrm>
            <a:off x="648968" y="941024"/>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一</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供需情形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Tree>
    <p:extLst>
      <p:ext uri="{BB962C8B-B14F-4D97-AF65-F5344CB8AC3E}">
        <p14:creationId xmlns:p14="http://schemas.microsoft.com/office/powerpoint/2010/main" val="306108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878F-3BD0-A093-13BC-B07EAD5B2E53}"/>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5F3566B9-11C4-EA77-0DF8-E41AE5C0CD54}"/>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E3439E30-182D-3058-4A9F-071C893A4D45}"/>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貳、日本市場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2/4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2" name="矩形 1">
            <a:extLst>
              <a:ext uri="{FF2B5EF4-FFF2-40B4-BE49-F238E27FC236}">
                <a16:creationId xmlns:a16="http://schemas.microsoft.com/office/drawing/2014/main" id="{1C44E8DF-BBE8-BE9E-21B7-CD9A81F0D01B}"/>
              </a:ext>
            </a:extLst>
          </p:cNvPr>
          <p:cNvSpPr/>
          <p:nvPr/>
        </p:nvSpPr>
        <p:spPr>
          <a:xfrm>
            <a:off x="648968" y="992440"/>
            <a:ext cx="3023500"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二</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進口來源</a:t>
            </a:r>
            <a:r>
              <a:rPr kumimoji="0" lang="en-US" altLang="zh-TW" sz="2000" b="1" i="0" u="none" strike="noStrike" kern="0" cap="none" spc="0" normalizeH="0" baseline="0" noProof="0" dirty="0">
                <a:ln>
                  <a:noFill/>
                </a:ln>
                <a:solidFill>
                  <a:srgbClr val="7030A0"/>
                </a:solidFill>
                <a:effectLst/>
                <a:uLnTx/>
                <a:uFillTx/>
                <a:latin typeface="Arial"/>
                <a:ea typeface="微软雅黑"/>
                <a:cs typeface="+mn-ea"/>
              </a:rPr>
              <a:t>&amp;</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競爭情形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13" name="Google Shape;174;p14">
            <a:extLst>
              <a:ext uri="{FF2B5EF4-FFF2-40B4-BE49-F238E27FC236}">
                <a16:creationId xmlns:a16="http://schemas.microsoft.com/office/drawing/2014/main" id="{B61298A3-DD32-7305-F8D9-1AB963325646}"/>
              </a:ext>
            </a:extLst>
          </p:cNvPr>
          <p:cNvSpPr txBox="1"/>
          <p:nvPr/>
        </p:nvSpPr>
        <p:spPr>
          <a:xfrm>
            <a:off x="6971400" y="2099035"/>
            <a:ext cx="2182400" cy="398800"/>
          </a:xfrm>
          <a:prstGeom prst="rect">
            <a:avLst/>
          </a:prstGeom>
          <a:noFill/>
          <a:ln>
            <a:noFill/>
          </a:ln>
        </p:spPr>
        <p:txBody>
          <a:bodyPr spcFirstLastPara="1" wrap="square" lIns="121900" tIns="121900" rIns="121900" bIns="121900" anchor="ctr" anchorCtr="0">
            <a:noAutofit/>
          </a:bodyPr>
          <a:lstStyle/>
          <a:p>
            <a:pPr marL="0" marR="0" lvl="0" indent="0" algn="l" defTabSz="1219261" rtl="0" eaLnBrk="1" fontAlgn="auto" latinLnBrk="0" hangingPunct="1">
              <a:lnSpc>
                <a:spcPct val="100000"/>
              </a:lnSpc>
              <a:spcBef>
                <a:spcPts val="0"/>
              </a:spcBef>
              <a:spcAft>
                <a:spcPts val="0"/>
              </a:spcAft>
              <a:buClr>
                <a:srgbClr val="000000"/>
              </a:buClr>
              <a:buSzTx/>
              <a:buFontTx/>
              <a:buNone/>
              <a:tabLst/>
              <a:defRPr/>
            </a:pPr>
            <a:r>
              <a:rPr lang="zh-TW" altLang="en-US" sz="2800" b="1" dirty="0">
                <a:solidFill>
                  <a:srgbClr val="1C2E50"/>
                </a:solidFill>
                <a:latin typeface="微軟正黑體" panose="020B0604030504040204" pitchFamily="34" charset="-120"/>
                <a:ea typeface="微軟正黑體" panose="020B0604030504040204" pitchFamily="34" charset="-120"/>
                <a:cs typeface="Arial"/>
                <a:sym typeface="Fira Sans Medium"/>
              </a:rPr>
              <a:t>競爭情形</a:t>
            </a:r>
            <a:endParaRPr sz="2800" b="1" dirty="0">
              <a:solidFill>
                <a:srgbClr val="1C2E50"/>
              </a:solidFill>
              <a:latin typeface="微軟正黑體" panose="020B0604030504040204" pitchFamily="34" charset="-120"/>
              <a:ea typeface="微軟正黑體" panose="020B0604030504040204" pitchFamily="34" charset="-120"/>
              <a:cs typeface="Arial"/>
              <a:sym typeface="Fira Sans Medium"/>
            </a:endParaRPr>
          </a:p>
        </p:txBody>
      </p:sp>
      <p:sp>
        <p:nvSpPr>
          <p:cNvPr id="15" name="Google Shape;175;p14">
            <a:extLst>
              <a:ext uri="{FF2B5EF4-FFF2-40B4-BE49-F238E27FC236}">
                <a16:creationId xmlns:a16="http://schemas.microsoft.com/office/drawing/2014/main" id="{91E5028C-544E-5693-3534-80573DEADB7F}"/>
              </a:ext>
            </a:extLst>
          </p:cNvPr>
          <p:cNvSpPr txBox="1"/>
          <p:nvPr/>
        </p:nvSpPr>
        <p:spPr>
          <a:xfrm>
            <a:off x="6373188" y="2534978"/>
            <a:ext cx="5707355" cy="4043622"/>
          </a:xfrm>
          <a:prstGeom prst="rect">
            <a:avLst/>
          </a:prstGeom>
          <a:noFill/>
          <a:ln>
            <a:noFill/>
          </a:ln>
        </p:spPr>
        <p:txBody>
          <a:bodyPr spcFirstLastPara="1" wrap="square" lIns="121900" tIns="121900" rIns="121900" bIns="121900" anchor="t" anchorCtr="0">
            <a:noAutofit/>
          </a:bodyPr>
          <a:lstStyle/>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近期在美日雙方協議下，配額內自美國的採購擴大，在日本米價較高時，美國加州玫瑰米</a:t>
            </a:r>
            <a:r>
              <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a:t>
            </a: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中粒</a:t>
            </a:r>
            <a:r>
              <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a:t>
            </a: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等可能被餐飲與零售鏈當作口感接近日本產的替代品</a:t>
            </a:r>
            <a:endParaRPr kumimoji="0"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lvl="0" indent="-360000" defTabSz="1219261">
              <a:spcBef>
                <a:spcPts val="600"/>
              </a:spcBef>
              <a:spcAft>
                <a:spcPts val="600"/>
              </a:spcAft>
              <a:buClr>
                <a:srgbClr val="000000"/>
              </a:buClr>
              <a:buFont typeface="Wingdings" panose="05000000000000000000" pitchFamily="2" charset="2"/>
              <a:buChar char="n"/>
              <a:defRPr/>
            </a:pPr>
            <a:r>
              <a:rPr lang="zh-TW" altLang="zh-TW"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泰國以茉莉香米（長粒）與糯米為主，走風味差異化與民族餐飲通路（泰式/中式、亞洲食品店）</a:t>
            </a:r>
            <a:endParaRPr lang="en-US" altLang="zh-TW"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60000" defTabSz="1219261">
              <a:spcBef>
                <a:spcPts val="600"/>
              </a:spcBef>
              <a:spcAft>
                <a:spcPts val="600"/>
              </a:spcAft>
              <a:buClr>
                <a:srgbClr val="000000"/>
              </a:buClr>
              <a:buFont typeface="Wingdings" panose="05000000000000000000" pitchFamily="2" charset="2"/>
              <a:buChar char="n"/>
              <a:defRPr/>
            </a:pPr>
            <a:r>
              <a:rPr lang="zh-TW" altLang="zh-TW"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中國以糯米、加工用短粒為主，以製菓、食品工廠與部分零售自有品牌居多</a:t>
            </a:r>
            <a:r>
              <a:rPr lang="zh-TW" altLang="en-US"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中國東北粳米在質地上與日本國產米相近，對臺灣米的直接替代性較高</a:t>
            </a:r>
            <a:endParaRPr lang="en-US" altLang="zh-TW" sz="2000"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16" name="Google Shape;177;p14">
            <a:extLst>
              <a:ext uri="{FF2B5EF4-FFF2-40B4-BE49-F238E27FC236}">
                <a16:creationId xmlns:a16="http://schemas.microsoft.com/office/drawing/2014/main" id="{9D6E06E4-572A-5273-251B-F4355FBB3B23}"/>
              </a:ext>
            </a:extLst>
          </p:cNvPr>
          <p:cNvSpPr txBox="1"/>
          <p:nvPr/>
        </p:nvSpPr>
        <p:spPr>
          <a:xfrm>
            <a:off x="457200" y="2093804"/>
            <a:ext cx="183571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lang="zh-TW" altLang="en-US" kern="1200" dirty="0">
                <a:solidFill>
                  <a:srgbClr val="1C2E50"/>
                </a:solidFill>
                <a:cs typeface="Arial"/>
                <a:sym typeface="Fira Sans Medium"/>
              </a:rPr>
              <a:t>進口來源</a:t>
            </a:r>
            <a:endParaRPr kern="1200" dirty="0">
              <a:solidFill>
                <a:srgbClr val="1C2E50"/>
              </a:solidFill>
              <a:cs typeface="Arial"/>
              <a:sym typeface="Fira Sans Medium"/>
            </a:endParaRPr>
          </a:p>
        </p:txBody>
      </p:sp>
      <p:sp>
        <p:nvSpPr>
          <p:cNvPr id="17" name="Google Shape;178;p14">
            <a:extLst>
              <a:ext uri="{FF2B5EF4-FFF2-40B4-BE49-F238E27FC236}">
                <a16:creationId xmlns:a16="http://schemas.microsoft.com/office/drawing/2014/main" id="{B02FE444-E827-5F0E-8CFF-3FB34EE8EB85}"/>
              </a:ext>
            </a:extLst>
          </p:cNvPr>
          <p:cNvSpPr txBox="1"/>
          <p:nvPr/>
        </p:nvSpPr>
        <p:spPr>
          <a:xfrm>
            <a:off x="627267" y="2466310"/>
            <a:ext cx="5707355" cy="710400"/>
          </a:xfrm>
          <a:prstGeom prst="rect">
            <a:avLst/>
          </a:prstGeom>
          <a:noFill/>
          <a:ln>
            <a:noFill/>
          </a:ln>
        </p:spPr>
        <p:txBody>
          <a:bodyPr spcFirstLastPara="1" wrap="square" lIns="121900" tIns="121900" rIns="121900" bIns="121900" anchor="t" anchorCtr="0">
            <a:noAutofit/>
          </a:bodyPr>
          <a:lstStyle>
            <a:defPPr>
              <a:defRPr lang="en-US"/>
            </a:defPPr>
            <a:lvl1pPr defTabSz="1828800">
              <a:buClr>
                <a:srgbClr val="000000"/>
              </a:buClr>
              <a:defRPr sz="2000"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342900" marR="0" lvl="0" indent="-342900"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kumimoji="0" lang="zh-TW" altLang="en-US"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主要為美國、泰國等</a:t>
            </a:r>
            <a:endParaRPr kumimoji="0" lang="en-US" altLang="zh-TW"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342900" marR="0" lvl="0" indent="-342900" defTabSz="1828800" rtl="0" eaLnBrk="1" fontAlgn="auto" latinLnBrk="0" hangingPunct="1">
              <a:lnSpc>
                <a:spcPct val="100000"/>
              </a:lnSpc>
              <a:spcBef>
                <a:spcPts val="0"/>
              </a:spcBef>
              <a:spcAft>
                <a:spcPts val="0"/>
              </a:spcAft>
              <a:buClr>
                <a:srgbClr val="000000"/>
              </a:buClr>
              <a:buSzTx/>
              <a:buFont typeface="Wingdings" panose="05000000000000000000" pitchFamily="2" charset="2"/>
              <a:buChar char="n"/>
              <a:tabLst/>
              <a:defRPr/>
            </a:pPr>
            <a:r>
              <a:rPr lang="en-US" altLang="zh-TW" dirty="0"/>
              <a:t>2024</a:t>
            </a:r>
            <a:r>
              <a:rPr lang="zh-TW" altLang="en-US" dirty="0"/>
              <a:t>年進口占比為美國</a:t>
            </a:r>
            <a:r>
              <a:rPr lang="en-US" altLang="zh-TW" dirty="0"/>
              <a:t>(46%)</a:t>
            </a:r>
            <a:r>
              <a:rPr lang="zh-TW" altLang="en-US" dirty="0"/>
              <a:t>、泰國</a:t>
            </a:r>
            <a:r>
              <a:rPr lang="en-US" altLang="zh-TW" dirty="0"/>
              <a:t>(43%)</a:t>
            </a:r>
            <a:r>
              <a:rPr lang="zh-TW" altLang="en-US" dirty="0"/>
              <a:t>、澳洲</a:t>
            </a:r>
            <a:r>
              <a:rPr lang="en-US" altLang="zh-TW" dirty="0"/>
              <a:t>(6%)</a:t>
            </a:r>
            <a:r>
              <a:rPr lang="zh-TW" altLang="en-US" dirty="0"/>
              <a:t>、中國</a:t>
            </a:r>
            <a:r>
              <a:rPr lang="en-US" altLang="zh-TW" dirty="0"/>
              <a:t>(3%)</a:t>
            </a:r>
            <a:r>
              <a:rPr lang="zh-TW" altLang="en-US" dirty="0"/>
              <a:t>、臺灣</a:t>
            </a:r>
            <a:r>
              <a:rPr lang="en-US" altLang="zh-TW" dirty="0"/>
              <a:t>(2%)</a:t>
            </a:r>
          </a:p>
          <a:p>
            <a:pPr marL="0" marR="0" lvl="0" indent="0" defTabSz="1828800" rtl="0" eaLnBrk="1" fontAlgn="auto" latinLnBrk="0" hangingPunct="1">
              <a:lnSpc>
                <a:spcPct val="100000"/>
              </a:lnSpc>
              <a:spcBef>
                <a:spcPts val="0"/>
              </a:spcBef>
              <a:spcAft>
                <a:spcPts val="0"/>
              </a:spcAft>
              <a:buClr>
                <a:srgbClr val="000000"/>
              </a:buClr>
              <a:buSzTx/>
              <a:buFontTx/>
              <a:buNone/>
              <a:tabLst/>
              <a:defRPr/>
            </a:pPr>
            <a:endParaRPr kumimoji="0" lang="en-US" altLang="zh-TW"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Fira Sans"/>
            </a:endParaRPr>
          </a:p>
        </p:txBody>
      </p:sp>
      <p:sp>
        <p:nvSpPr>
          <p:cNvPr id="21" name="Freeform 2">
            <a:extLst>
              <a:ext uri="{FF2B5EF4-FFF2-40B4-BE49-F238E27FC236}">
                <a16:creationId xmlns:a16="http://schemas.microsoft.com/office/drawing/2014/main" id="{F585453E-E76B-5027-B403-DB7CEDA826A0}"/>
              </a:ext>
            </a:extLst>
          </p:cNvPr>
          <p:cNvSpPr/>
          <p:nvPr/>
        </p:nvSpPr>
        <p:spPr>
          <a:xfrm>
            <a:off x="9775992" y="137583"/>
            <a:ext cx="2111241" cy="205815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TW" altLang="en-US" sz="1200"/>
          </a:p>
        </p:txBody>
      </p:sp>
      <p:pic>
        <p:nvPicPr>
          <p:cNvPr id="4" name="圖片 3">
            <a:extLst>
              <a:ext uri="{FF2B5EF4-FFF2-40B4-BE49-F238E27FC236}">
                <a16:creationId xmlns:a16="http://schemas.microsoft.com/office/drawing/2014/main" id="{49B49F28-B542-31EA-3E20-B09D2EC93A42}"/>
              </a:ext>
            </a:extLst>
          </p:cNvPr>
          <p:cNvPicPr>
            <a:picLocks noChangeAspect="1"/>
          </p:cNvPicPr>
          <p:nvPr/>
        </p:nvPicPr>
        <p:blipFill>
          <a:blip r:embed="rId5"/>
          <a:stretch>
            <a:fillRect/>
          </a:stretch>
        </p:blipFill>
        <p:spPr>
          <a:xfrm>
            <a:off x="492074" y="3549216"/>
            <a:ext cx="5603926" cy="2721543"/>
          </a:xfrm>
          <a:prstGeom prst="rect">
            <a:avLst/>
          </a:prstGeom>
        </p:spPr>
      </p:pic>
    </p:spTree>
    <p:extLst>
      <p:ext uri="{BB962C8B-B14F-4D97-AF65-F5344CB8AC3E}">
        <p14:creationId xmlns:p14="http://schemas.microsoft.com/office/powerpoint/2010/main" val="272455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8D6E-7AF3-6A69-FB87-AC29987C64FF}"/>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506E4486-7604-7E72-BD87-8652015CA31B}"/>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C3DFBB3F-6C46-6C2B-31A3-52F0DA10AF30}"/>
              </a:ext>
            </a:extLst>
          </p:cNvPr>
          <p:cNvSpPr txBox="1"/>
          <p:nvPr/>
        </p:nvSpPr>
        <p:spPr>
          <a:xfrm>
            <a:off x="457200" y="279400"/>
            <a:ext cx="6823494" cy="553998"/>
          </a:xfrm>
          <a:prstGeom prst="rect">
            <a:avLst/>
          </a:prstGeom>
        </p:spPr>
        <p:txBody>
          <a:bodyPr wrap="square" lIns="0" tIns="0" rIns="0" bIns="0" rtlCol="0" anchor="t">
            <a:spAutoFit/>
          </a:bodyPr>
          <a:lstStyle/>
          <a:p>
            <a:pPr lvl="0" defTabSz="609630">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貳、日本市場</a:t>
            </a:r>
            <a:r>
              <a:rPr lang="en-US" altLang="zh-TW" sz="2800" b="1" dirty="0">
                <a:solidFill>
                  <a:prstClr val="black"/>
                </a:solidFill>
                <a:latin typeface="Microsoft YaHei" panose="020B0503020204020204" pitchFamily="34" charset="-122"/>
                <a:ea typeface="Microsoft YaHei" panose="020B0503020204020204" pitchFamily="34" charset="-122"/>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3/4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11" name="Google Shape;175;p14">
            <a:extLst>
              <a:ext uri="{FF2B5EF4-FFF2-40B4-BE49-F238E27FC236}">
                <a16:creationId xmlns:a16="http://schemas.microsoft.com/office/drawing/2014/main" id="{1EA6344F-6BBF-049C-DEA7-9D74CD8EC372}"/>
              </a:ext>
            </a:extLst>
          </p:cNvPr>
          <p:cNvSpPr txBox="1"/>
          <p:nvPr/>
        </p:nvSpPr>
        <p:spPr>
          <a:xfrm>
            <a:off x="607574" y="4727912"/>
            <a:ext cx="9354131" cy="1108528"/>
          </a:xfrm>
          <a:prstGeom prst="rect">
            <a:avLst/>
          </a:prstGeom>
          <a:noFill/>
          <a:ln>
            <a:noFill/>
          </a:ln>
        </p:spPr>
        <p:txBody>
          <a:bodyPr spcFirstLastPara="1" wrap="square" lIns="121900" tIns="121900" rIns="121900" bIns="121900" anchor="t" anchorCtr="0">
            <a:noAutofit/>
          </a:bodyPr>
          <a:lstStyle/>
          <a:p>
            <a:pPr marL="342900" lvl="0" indent="-360000" defTabSz="1219261">
              <a:spcBef>
                <a:spcPts val="600"/>
              </a:spcBef>
              <a:spcAft>
                <a:spcPts val="600"/>
              </a:spcAft>
              <a:buClr>
                <a:srgbClr val="000000"/>
              </a:buClr>
              <a:buFont typeface="Wingdings" panose="05000000000000000000" pitchFamily="2" charset="2"/>
              <a:buChar char="n"/>
              <a:defRPr/>
            </a:pPr>
            <a:r>
              <a:rPr lang="zh-TW"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大型零售商與跨境電商平臺積極導入特色米與禮品市場</a:t>
            </a:r>
            <a:r>
              <a:rPr lang="en-US"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如樂天市場擴大全球賣家及國際供應商網絡，使商家可直接將特色農產販售給日本消費者）</a:t>
            </a:r>
            <a:endParaRPr lang="en-US" altLang="zh-TW" kern="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60000" defTabSz="1219261">
              <a:spcBef>
                <a:spcPts val="600"/>
              </a:spcBef>
              <a:spcAft>
                <a:spcPts val="600"/>
              </a:spcAft>
              <a:buClr>
                <a:srgbClr val="000000"/>
              </a:buClr>
              <a:buFont typeface="Wingdings" panose="05000000000000000000" pitchFamily="2" charset="2"/>
              <a:buChar char="n"/>
              <a:defRPr/>
            </a:pPr>
            <a:r>
              <a:rPr lang="zh-TW" altLang="zh-TW" dirty="0">
                <a:latin typeface="Times New Roman" panose="02020603050405020304" pitchFamily="18" charset="0"/>
                <a:ea typeface="微軟正黑體" panose="020B0604030504040204" pitchFamily="34" charset="-120"/>
                <a:cs typeface="Times New Roman" panose="02020603050405020304" pitchFamily="18" charset="0"/>
              </a:rPr>
              <a:t>由於日本國內米價格上漲，消費者轉向價格較低的進口米</a:t>
            </a:r>
            <a:endPar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消費者越趨重視健康、便利性與多樣化</a:t>
            </a:r>
            <a:endPar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小包裝米</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(2-5</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公斤</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市場快速成長</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迎合單身與高齡族需求</a:t>
            </a:r>
            <a:endPar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a:p>
            <a:pPr marL="342900" marR="0" lvl="0" indent="-360000" algn="l" defTabSz="1219261" rtl="0" eaLnBrk="1" fontAlgn="auto" latinLnBrk="0" hangingPunct="1">
              <a:lnSpc>
                <a:spcPct val="100000"/>
              </a:lnSpc>
              <a:spcBef>
                <a:spcPts val="600"/>
              </a:spcBef>
              <a:spcAft>
                <a:spcPts val="600"/>
              </a:spcAft>
              <a:buClr>
                <a:srgbClr val="000000"/>
              </a:buClr>
              <a:buSzTx/>
              <a:buFont typeface="Wingdings" panose="05000000000000000000" pitchFamily="2" charset="2"/>
              <a:buChar char="n"/>
              <a:tabLst/>
              <a:defRPr/>
            </a:pPr>
            <a:endPar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endParaRPr>
          </a:p>
        </p:txBody>
      </p:sp>
      <p:sp>
        <p:nvSpPr>
          <p:cNvPr id="3" name="矩形 2">
            <a:extLst>
              <a:ext uri="{FF2B5EF4-FFF2-40B4-BE49-F238E27FC236}">
                <a16:creationId xmlns:a16="http://schemas.microsoft.com/office/drawing/2014/main" id="{90B472D4-92F4-4D7D-5879-5A52C42B48C8}"/>
              </a:ext>
            </a:extLst>
          </p:cNvPr>
          <p:cNvSpPr/>
          <p:nvPr/>
        </p:nvSpPr>
        <p:spPr>
          <a:xfrm>
            <a:off x="638464" y="1006799"/>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三</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消費偏好</a:t>
            </a:r>
            <a:endParaRPr kumimoji="0" lang="en-US" altLang="zh-TW" sz="2000" b="1" i="0" u="none" strike="noStrike" kern="0" cap="none" spc="0" normalizeH="0" baseline="0" noProof="0" dirty="0">
              <a:ln>
                <a:noFill/>
              </a:ln>
              <a:solidFill>
                <a:srgbClr val="7030A0"/>
              </a:solidFill>
              <a:effectLst/>
              <a:uLnTx/>
              <a:uFillTx/>
              <a:latin typeface="Arial"/>
              <a:ea typeface="微软雅黑"/>
              <a:cs typeface="+mn-ea"/>
            </a:endParaRPr>
          </a:p>
        </p:txBody>
      </p:sp>
      <p:pic>
        <p:nvPicPr>
          <p:cNvPr id="4" name="圖片 3">
            <a:extLst>
              <a:ext uri="{FF2B5EF4-FFF2-40B4-BE49-F238E27FC236}">
                <a16:creationId xmlns:a16="http://schemas.microsoft.com/office/drawing/2014/main" id="{BA280AB5-925E-967D-BDFA-89139C3C5A8F}"/>
              </a:ext>
            </a:extLst>
          </p:cNvPr>
          <p:cNvPicPr>
            <a:picLocks noChangeAspect="1"/>
          </p:cNvPicPr>
          <p:nvPr/>
        </p:nvPicPr>
        <p:blipFill>
          <a:blip r:embed="rId3"/>
          <a:stretch>
            <a:fillRect/>
          </a:stretch>
        </p:blipFill>
        <p:spPr>
          <a:xfrm>
            <a:off x="10160602" y="4653120"/>
            <a:ext cx="1479239" cy="1953422"/>
          </a:xfrm>
          <a:prstGeom prst="rect">
            <a:avLst/>
          </a:prstGeom>
        </p:spPr>
      </p:pic>
      <p:sp>
        <p:nvSpPr>
          <p:cNvPr id="8" name="Google Shape;177;p14">
            <a:extLst>
              <a:ext uri="{FF2B5EF4-FFF2-40B4-BE49-F238E27FC236}">
                <a16:creationId xmlns:a16="http://schemas.microsoft.com/office/drawing/2014/main" id="{E6B220C0-3646-BD2F-0E54-7EFFEBE165D0}"/>
              </a:ext>
            </a:extLst>
          </p:cNvPr>
          <p:cNvSpPr txBox="1"/>
          <p:nvPr/>
        </p:nvSpPr>
        <p:spPr>
          <a:xfrm>
            <a:off x="457133" y="1561063"/>
            <a:ext cx="1409688"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lang="zh-TW" altLang="en-US" sz="2000" kern="1200" dirty="0">
                <a:solidFill>
                  <a:srgbClr val="1C2E50"/>
                </a:solidFill>
                <a:cs typeface="Arial"/>
                <a:sym typeface="Fira Sans Medium"/>
              </a:rPr>
              <a:t>米價觀察</a:t>
            </a:r>
            <a:endParaRPr sz="2000" kern="1200" dirty="0">
              <a:solidFill>
                <a:srgbClr val="1C2E50"/>
              </a:solidFill>
              <a:cs typeface="Arial"/>
              <a:sym typeface="Fira Sans Medium"/>
            </a:endParaRPr>
          </a:p>
        </p:txBody>
      </p:sp>
      <p:sp>
        <p:nvSpPr>
          <p:cNvPr id="13" name="文字方塊 12">
            <a:extLst>
              <a:ext uri="{FF2B5EF4-FFF2-40B4-BE49-F238E27FC236}">
                <a16:creationId xmlns:a16="http://schemas.microsoft.com/office/drawing/2014/main" id="{6659308A-6D31-745B-7757-528217F9C547}"/>
              </a:ext>
            </a:extLst>
          </p:cNvPr>
          <p:cNvSpPr txBox="1"/>
          <p:nvPr/>
        </p:nvSpPr>
        <p:spPr>
          <a:xfrm>
            <a:off x="4287401" y="4483201"/>
            <a:ext cx="7275369" cy="339837"/>
          </a:xfrm>
          <a:prstGeom prst="rect">
            <a:avLst/>
          </a:prstGeom>
          <a:noFill/>
        </p:spPr>
        <p:txBody>
          <a:bodyPr wrap="square">
            <a:spAutoFit/>
          </a:bodyPr>
          <a:lstStyle/>
          <a:p>
            <a:pPr algn="just">
              <a:lnSpc>
                <a:spcPts val="2200"/>
              </a:lnSpc>
              <a:spcAft>
                <a:spcPts val="800"/>
              </a:spcAft>
              <a:buNone/>
            </a:pPr>
            <a:r>
              <a:rPr lang="zh-TW" altLang="zh-TW" sz="1200" kern="100" dirty="0">
                <a:effectLst/>
                <a:latin typeface="Times New Roman" panose="02020603050405020304" pitchFamily="18" charset="0"/>
                <a:ea typeface="微軟正黑體" panose="020B0604030504040204" pitchFamily="34" charset="-120"/>
                <a:cs typeface="Times New Roman" panose="02020603050405020304" pitchFamily="18" charset="0"/>
              </a:rPr>
              <a:t>資料來源：</a:t>
            </a:r>
            <a:r>
              <a:rPr lang="en-US" altLang="zh-TW" sz="1200" kern="100" dirty="0">
                <a:effectLst/>
                <a:latin typeface="Times New Roman" panose="02020603050405020304" pitchFamily="18" charset="0"/>
                <a:ea typeface="微軟正黑體" panose="020B0604030504040204" pitchFamily="34" charset="-120"/>
                <a:cs typeface="Times New Roman" panose="02020603050405020304" pitchFamily="18" charset="0"/>
              </a:rPr>
              <a:t>MAFF米の相対取引価格・数量</a:t>
            </a:r>
            <a:r>
              <a:rPr lang="zh-TW" altLang="zh-TW" sz="1200" kern="1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kern="100" dirty="0">
                <a:effectLst/>
                <a:latin typeface="Times New Roman" panose="02020603050405020304" pitchFamily="18" charset="0"/>
                <a:ea typeface="微軟正黑體" panose="020B0604030504040204" pitchFamily="34" charset="-120"/>
                <a:cs typeface="Times New Roman" panose="02020603050405020304" pitchFamily="18" charset="0"/>
              </a:rPr>
              <a:t>e-Stat</a:t>
            </a:r>
            <a:r>
              <a:rPr lang="zh-TW" altLang="zh-TW" sz="1200" kern="100" dirty="0">
                <a:effectLst/>
                <a:latin typeface="Times New Roman" panose="02020603050405020304" pitchFamily="18" charset="0"/>
                <a:ea typeface="微軟正黑體" panose="020B0604030504040204" pitchFamily="34" charset="-120"/>
                <a:cs typeface="Times New Roman" panose="02020603050405020304" pitchFamily="18" charset="0"/>
              </a:rPr>
              <a:t>零售物價調查、本研究</a:t>
            </a:r>
            <a:r>
              <a:rPr lang="zh-TW" altLang="en-US" sz="1200" kern="100" dirty="0">
                <a:latin typeface="Times New Roman" panose="02020603050405020304" pitchFamily="18" charset="0"/>
                <a:ea typeface="微軟正黑體" panose="020B0604030504040204" pitchFamily="34" charset="-120"/>
                <a:cs typeface="Times New Roman" panose="02020603050405020304" pitchFamily="18" charset="0"/>
              </a:rPr>
              <a:t>彙</a:t>
            </a:r>
            <a:r>
              <a:rPr lang="zh-TW" altLang="en-US" sz="1200" kern="100" dirty="0">
                <a:effectLst/>
                <a:latin typeface="Times New Roman" panose="02020603050405020304" pitchFamily="18" charset="0"/>
                <a:ea typeface="微軟正黑體" panose="020B0604030504040204" pitchFamily="34" charset="-120"/>
                <a:cs typeface="Times New Roman" panose="02020603050405020304" pitchFamily="18" charset="0"/>
              </a:rPr>
              <a:t>整</a:t>
            </a: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kern="100" dirty="0">
                <a:latin typeface="Times New Roman" panose="02020603050405020304" pitchFamily="18" charset="0"/>
                <a:ea typeface="微軟正黑體" panose="020B0604030504040204" pitchFamily="34" charset="-120"/>
                <a:cs typeface="Times New Roman" panose="02020603050405020304" pitchFamily="18" charset="0"/>
              </a:rPr>
              <a:t>製圖</a:t>
            </a:r>
            <a:endParaRPr lang="zh-TW" altLang="zh-TW" sz="1200"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圖片 13">
            <a:extLst>
              <a:ext uri="{FF2B5EF4-FFF2-40B4-BE49-F238E27FC236}">
                <a16:creationId xmlns:a16="http://schemas.microsoft.com/office/drawing/2014/main" id="{B0B3F788-0B53-0BF4-74EE-F595B0A88D40}"/>
              </a:ext>
            </a:extLst>
          </p:cNvPr>
          <p:cNvPicPr>
            <a:picLocks noChangeAspect="1"/>
          </p:cNvPicPr>
          <p:nvPr/>
        </p:nvPicPr>
        <p:blipFill>
          <a:blip r:embed="rId4"/>
          <a:stretch>
            <a:fillRect/>
          </a:stretch>
        </p:blipFill>
        <p:spPr>
          <a:xfrm>
            <a:off x="4395355" y="1616392"/>
            <a:ext cx="7711854" cy="2834886"/>
          </a:xfrm>
          <a:prstGeom prst="rect">
            <a:avLst/>
          </a:prstGeom>
        </p:spPr>
      </p:pic>
      <p:sp>
        <p:nvSpPr>
          <p:cNvPr id="18" name="Google Shape;175;p14">
            <a:extLst>
              <a:ext uri="{FF2B5EF4-FFF2-40B4-BE49-F238E27FC236}">
                <a16:creationId xmlns:a16="http://schemas.microsoft.com/office/drawing/2014/main" id="{8B8A5B87-D711-2297-581B-1227263C4716}"/>
              </a:ext>
            </a:extLst>
          </p:cNvPr>
          <p:cNvSpPr txBox="1"/>
          <p:nvPr/>
        </p:nvSpPr>
        <p:spPr>
          <a:xfrm>
            <a:off x="607574" y="1829181"/>
            <a:ext cx="3494763" cy="2622097"/>
          </a:xfrm>
          <a:prstGeom prst="rect">
            <a:avLst/>
          </a:prstGeom>
          <a:noFill/>
          <a:ln>
            <a:noFill/>
          </a:ln>
        </p:spPr>
        <p:txBody>
          <a:bodyPr spcFirstLastPara="1" wrap="square" lIns="121900" tIns="121900" rIns="121900" bIns="121900" anchor="t" anchorCtr="0">
            <a:noAutofit/>
          </a:bodyPr>
          <a:lstStyle/>
          <a:p>
            <a:pPr marR="0" lvl="0" algn="l" defTabSz="1219261" rtl="0" eaLnBrk="1" fontAlgn="auto" latinLnBrk="0" hangingPunct="1">
              <a:lnSpc>
                <a:spcPts val="2700"/>
              </a:lnSpc>
              <a:spcBef>
                <a:spcPts val="600"/>
              </a:spcBef>
              <a:spcAft>
                <a:spcPts val="600"/>
              </a:spcAft>
              <a:buClr>
                <a:srgbClr val="000000"/>
              </a:buClr>
              <a:buSzTx/>
              <a:tabLst/>
              <a:defRPr/>
            </a:pP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日本米價於</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113</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年下半年急遽高漲並於</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114</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年創下歷史新高，日本總務省統計局調查，</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114</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7</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月，一袋</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5</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公斤米的平均零售價已攀升至約</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5,036</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日圓，遠高於</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113</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年</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7</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月的</a:t>
            </a:r>
            <a:r>
              <a:rPr kumimoji="0" lang="en-US" altLang="zh-TW"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2,683</a:t>
            </a:r>
            <a:r>
              <a:rPr kumimoji="0" lang="zh-TW" altLang="en-US" b="0" i="0" u="none" strike="noStrike" kern="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sym typeface="Fira Sans"/>
              </a:rPr>
              <a:t>日圓</a:t>
            </a:r>
          </a:p>
        </p:txBody>
      </p:sp>
      <p:sp>
        <p:nvSpPr>
          <p:cNvPr id="19" name="Google Shape;177;p14">
            <a:extLst>
              <a:ext uri="{FF2B5EF4-FFF2-40B4-BE49-F238E27FC236}">
                <a16:creationId xmlns:a16="http://schemas.microsoft.com/office/drawing/2014/main" id="{4B889EA5-C706-7516-CF32-C620C16FEB25}"/>
              </a:ext>
            </a:extLst>
          </p:cNvPr>
          <p:cNvSpPr txBox="1"/>
          <p:nvPr/>
        </p:nvSpPr>
        <p:spPr>
          <a:xfrm>
            <a:off x="457132" y="4453719"/>
            <a:ext cx="1925845" cy="398800"/>
          </a:xfrm>
          <a:prstGeom prst="rect">
            <a:avLst/>
          </a:prstGeom>
          <a:noFill/>
          <a:ln>
            <a:noFill/>
          </a:ln>
        </p:spPr>
        <p:txBody>
          <a:bodyPr spcFirstLastPara="1" wrap="square" lIns="121900" tIns="121900" rIns="121900" bIns="121900" anchor="ctr" anchorCtr="0">
            <a:noAutofit/>
          </a:bodyPr>
          <a:lstStyle>
            <a:defPPr>
              <a:defRPr lang="en-US"/>
            </a:defPPr>
            <a:lvl1pPr defTabSz="1828800">
              <a:buClr>
                <a:srgbClr val="000000"/>
              </a:buClr>
              <a:defRPr sz="2800" b="1" ker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marR="0" lvl="0" indent="0" algn="r" defTabSz="1828800" rtl="0" eaLnBrk="1" fontAlgn="auto" latinLnBrk="0" hangingPunct="1">
              <a:lnSpc>
                <a:spcPct val="100000"/>
              </a:lnSpc>
              <a:spcBef>
                <a:spcPts val="0"/>
              </a:spcBef>
              <a:spcAft>
                <a:spcPts val="0"/>
              </a:spcAft>
              <a:buClr>
                <a:srgbClr val="000000"/>
              </a:buClr>
              <a:buSzTx/>
              <a:buFontTx/>
              <a:buNone/>
              <a:tabLst/>
              <a:defRPr/>
            </a:pPr>
            <a:r>
              <a:rPr lang="zh-TW" altLang="en-US" sz="2000" kern="1200" dirty="0">
                <a:solidFill>
                  <a:srgbClr val="1C2E50"/>
                </a:solidFill>
                <a:cs typeface="Arial"/>
                <a:sym typeface="Fira Sans Medium"/>
              </a:rPr>
              <a:t>消費行為觀察</a:t>
            </a:r>
            <a:endParaRPr sz="2000" kern="1200" dirty="0">
              <a:solidFill>
                <a:srgbClr val="1C2E50"/>
              </a:solidFill>
              <a:cs typeface="Arial"/>
              <a:sym typeface="Fira Sans Medium"/>
            </a:endParaRPr>
          </a:p>
        </p:txBody>
      </p:sp>
    </p:spTree>
    <p:extLst>
      <p:ext uri="{BB962C8B-B14F-4D97-AF65-F5344CB8AC3E}">
        <p14:creationId xmlns:p14="http://schemas.microsoft.com/office/powerpoint/2010/main" val="290393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B23D3-559A-493D-893B-660832002ABC}"/>
            </a:ext>
          </a:extLst>
        </p:cNvPr>
        <p:cNvGrpSpPr/>
        <p:nvPr/>
      </p:nvGrpSpPr>
      <p:grpSpPr>
        <a:xfrm>
          <a:off x="0" y="0"/>
          <a:ext cx="0" cy="0"/>
          <a:chOff x="0" y="0"/>
          <a:chExt cx="0" cy="0"/>
        </a:xfrm>
      </p:grpSpPr>
      <p:sp>
        <p:nvSpPr>
          <p:cNvPr id="7" name="投影片編號版面配置區 6">
            <a:extLst>
              <a:ext uri="{FF2B5EF4-FFF2-40B4-BE49-F238E27FC236}">
                <a16:creationId xmlns:a16="http://schemas.microsoft.com/office/drawing/2014/main" id="{D184C780-A7FA-44C8-1A41-62A49FF3EFDF}"/>
              </a:ext>
            </a:extLst>
          </p:cNvPr>
          <p:cNvSpPr>
            <a:spLocks noGrp="1"/>
          </p:cNvSpPr>
          <p:nvPr>
            <p:ph type="sldNum" sz="quarter" idx="12"/>
          </p:nvPr>
        </p:nvSpPr>
        <p:spPr>
          <a:xfrm>
            <a:off x="10684809" y="6484834"/>
            <a:ext cx="1422400" cy="243417"/>
          </a:xfrm>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19">
            <a:extLst>
              <a:ext uri="{FF2B5EF4-FFF2-40B4-BE49-F238E27FC236}">
                <a16:creationId xmlns:a16="http://schemas.microsoft.com/office/drawing/2014/main" id="{6C6EA172-3F41-6020-7B92-82E3C9FD5E49}"/>
              </a:ext>
            </a:extLst>
          </p:cNvPr>
          <p:cNvSpPr txBox="1"/>
          <p:nvPr/>
        </p:nvSpPr>
        <p:spPr>
          <a:xfrm>
            <a:off x="457200" y="279400"/>
            <a:ext cx="6823494"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貳、日本市場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4/4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3" name="Freeform 24">
            <a:extLst>
              <a:ext uri="{FF2B5EF4-FFF2-40B4-BE49-F238E27FC236}">
                <a16:creationId xmlns:a16="http://schemas.microsoft.com/office/drawing/2014/main" id="{0C39FD28-4E44-54C6-9726-F83EC51483CB}"/>
              </a:ext>
            </a:extLst>
          </p:cNvPr>
          <p:cNvSpPr/>
          <p:nvPr/>
        </p:nvSpPr>
        <p:spPr>
          <a:xfrm>
            <a:off x="95913" y="1983896"/>
            <a:ext cx="1232539" cy="1223575"/>
          </a:xfrm>
          <a:custGeom>
            <a:avLst/>
            <a:gdLst/>
            <a:ahLst/>
            <a:cxnLst/>
            <a:rect l="l" t="t" r="r" b="b"/>
            <a:pathLst>
              <a:path w="1848809" h="1835363">
                <a:moveTo>
                  <a:pt x="0" y="0"/>
                </a:moveTo>
                <a:lnTo>
                  <a:pt x="1848809" y="0"/>
                </a:lnTo>
                <a:lnTo>
                  <a:pt x="1848809" y="1835363"/>
                </a:lnTo>
                <a:lnTo>
                  <a:pt x="0" y="1835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TW" altLang="en-US" sz="1200"/>
          </a:p>
        </p:txBody>
      </p:sp>
      <p:sp>
        <p:nvSpPr>
          <p:cNvPr id="6" name="TextBox 29">
            <a:extLst>
              <a:ext uri="{FF2B5EF4-FFF2-40B4-BE49-F238E27FC236}">
                <a16:creationId xmlns:a16="http://schemas.microsoft.com/office/drawing/2014/main" id="{652D1943-0C60-9A7F-AFCC-22238F48585B}"/>
              </a:ext>
            </a:extLst>
          </p:cNvPr>
          <p:cNvSpPr txBox="1"/>
          <p:nvPr/>
        </p:nvSpPr>
        <p:spPr>
          <a:xfrm>
            <a:off x="1493132" y="1500215"/>
            <a:ext cx="9631023" cy="1798954"/>
          </a:xfrm>
          <a:prstGeom prst="rect">
            <a:avLst/>
          </a:prstGeom>
        </p:spPr>
        <p:txBody>
          <a:bodyPr wrap="square" lIns="0" tIns="0" rIns="0" bIns="0" rtlCol="0" anchor="t">
            <a:spAutoFit/>
          </a:bodyPr>
          <a:lstStyle/>
          <a:p>
            <a:pPr marL="289574" lvl="1" indent="-144787">
              <a:lnSpc>
                <a:spcPts val="2200"/>
              </a:lnSpc>
              <a:spcBef>
                <a:spcPts val="400"/>
              </a:spcBef>
              <a:spcAft>
                <a:spcPts val="400"/>
              </a:spcAft>
              <a:buFontTx/>
              <a:buAutoNum type="arabicPeriod"/>
            </a:pPr>
            <a:r>
              <a:rPr lang="zh-TW" altLang="en-US" sz="1600" b="1" dirty="0">
                <a:solidFill>
                  <a:srgbClr val="7030A0"/>
                </a:solidFill>
                <a:latin typeface="Microsoft YaHei" panose="020B0503020204020204" pitchFamily="34" charset="-122"/>
                <a:ea typeface="Microsoft YaHei" panose="020B0503020204020204" pitchFamily="34" charset="-122"/>
                <a:sym typeface="Arimo"/>
              </a:rPr>
              <a:t>日本保護政策</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cs typeface="Arimo"/>
                <a:sym typeface="Arimo"/>
              </a:rPr>
              <a:t>：</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sym typeface="Arimo"/>
              </a:rPr>
              <a:t>日本對國產米高度保護，</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高額關稅及嚴格的檢疫與食品安全標準皆為保護做法之一</a:t>
            </a:r>
            <a:endPar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sym typeface="Arimo"/>
            </a:endParaRPr>
          </a:p>
          <a:p>
            <a:pPr marL="289574" lvl="1" indent="-144787">
              <a:lnSpc>
                <a:spcPts val="2200"/>
              </a:lnSpc>
              <a:spcBef>
                <a:spcPts val="400"/>
              </a:spcBef>
              <a:spcAft>
                <a:spcPts val="400"/>
              </a:spcAft>
              <a:buAutoNum type="arabicPeriod"/>
            </a:pPr>
            <a:r>
              <a:rPr lang="zh-TW" altLang="en-US" sz="1600" b="1" dirty="0">
                <a:solidFill>
                  <a:srgbClr val="7030A0"/>
                </a:solidFill>
                <a:latin typeface="Microsoft YaHei" panose="020B0503020204020204" pitchFamily="34" charset="-122"/>
                <a:ea typeface="Microsoft YaHei" panose="020B0503020204020204" pitchFamily="34" charset="-122"/>
                <a:sym typeface="Arimo"/>
              </a:rPr>
              <a:t>嚴格的食品安全檢驗</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cs typeface="Arimo"/>
                <a:sym typeface="Arimo"/>
              </a:rPr>
              <a:t>：包含農藥殘留標準、重金屬等，日本標準普遍比國際更嚴格</a:t>
            </a:r>
          </a:p>
          <a:p>
            <a:pPr marL="289574" lvl="1" indent="-144787">
              <a:lnSpc>
                <a:spcPts val="2200"/>
              </a:lnSpc>
              <a:spcBef>
                <a:spcPts val="400"/>
              </a:spcBef>
              <a:spcAft>
                <a:spcPts val="400"/>
              </a:spcAft>
              <a:buAutoNum type="arabicPeriod"/>
            </a:pPr>
            <a:r>
              <a:rPr lang="zh-TW" altLang="en-US" sz="1600" b="1" dirty="0">
                <a:solidFill>
                  <a:srgbClr val="7030A0"/>
                </a:solidFill>
                <a:latin typeface="Microsoft YaHei" panose="020B0503020204020204" pitchFamily="34" charset="-122"/>
                <a:ea typeface="Microsoft YaHei" panose="020B0503020204020204" pitchFamily="34" charset="-122"/>
                <a:sym typeface="Arimo"/>
              </a:rPr>
              <a:t>品質規格要求高</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cs typeface="Arimo"/>
                <a:sym typeface="Arimo"/>
              </a:rPr>
              <a:t>：粒徑、外觀、含水率等，日本買主重視穀粒完整度與口感穩定性</a:t>
            </a:r>
          </a:p>
          <a:p>
            <a:pPr marL="289574" lvl="1" indent="-144787">
              <a:lnSpc>
                <a:spcPts val="2200"/>
              </a:lnSpc>
              <a:spcBef>
                <a:spcPts val="400"/>
              </a:spcBef>
              <a:spcAft>
                <a:spcPts val="400"/>
              </a:spcAft>
              <a:buAutoNum type="arabicPeriod"/>
            </a:pPr>
            <a:r>
              <a:rPr lang="zh-TW" altLang="en-US" sz="1600" b="1" dirty="0">
                <a:solidFill>
                  <a:srgbClr val="7030A0"/>
                </a:solidFill>
                <a:latin typeface="Microsoft YaHei" panose="020B0503020204020204" pitchFamily="34" charset="-122"/>
                <a:ea typeface="Microsoft YaHei" panose="020B0503020204020204" pitchFamily="34" charset="-122"/>
                <a:sym typeface="Arimo"/>
              </a:rPr>
              <a:t>匯率與成本變動風險</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sym typeface="Arimo"/>
              </a:rPr>
              <a:t>：日圓波動影響採購意願；運費、檢驗費提升將壓縮利潤</a:t>
            </a:r>
            <a:endPar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sym typeface="Arimo"/>
            </a:endParaRPr>
          </a:p>
          <a:p>
            <a:pPr marL="289574" lvl="1" indent="-144787">
              <a:lnSpc>
                <a:spcPts val="2200"/>
              </a:lnSpc>
              <a:spcBef>
                <a:spcPts val="400"/>
              </a:spcBef>
              <a:spcAft>
                <a:spcPts val="400"/>
              </a:spcAft>
              <a:buAutoNum type="arabicPeriod"/>
            </a:pPr>
            <a:r>
              <a:rPr lang="zh-TW" altLang="en-US" sz="1600" b="1" dirty="0">
                <a:solidFill>
                  <a:srgbClr val="7030A0"/>
                </a:solidFill>
                <a:latin typeface="Microsoft YaHei" panose="020B0503020204020204" pitchFamily="34" charset="-122"/>
                <a:ea typeface="Microsoft YaHei" panose="020B0503020204020204" pitchFamily="34" charset="-122"/>
                <a:sym typeface="Arimo"/>
              </a:rPr>
              <a:t>品質風險</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sym typeface="Arimo"/>
              </a:rPr>
              <a:t>：若出現農藥超標等問題，可能導致整批退運或影響品牌信任</a:t>
            </a:r>
          </a:p>
        </p:txBody>
      </p:sp>
      <p:sp>
        <p:nvSpPr>
          <p:cNvPr id="11" name="矩形 10">
            <a:extLst>
              <a:ext uri="{FF2B5EF4-FFF2-40B4-BE49-F238E27FC236}">
                <a16:creationId xmlns:a16="http://schemas.microsoft.com/office/drawing/2014/main" id="{C53AEB5C-C70D-085C-7F20-3323E69BEB7C}"/>
              </a:ext>
            </a:extLst>
          </p:cNvPr>
          <p:cNvSpPr/>
          <p:nvPr/>
        </p:nvSpPr>
        <p:spPr>
          <a:xfrm>
            <a:off x="1208631" y="3558831"/>
            <a:ext cx="10434939" cy="1250665"/>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12" name="文字方塊 11">
            <a:extLst>
              <a:ext uri="{FF2B5EF4-FFF2-40B4-BE49-F238E27FC236}">
                <a16:creationId xmlns:a16="http://schemas.microsoft.com/office/drawing/2014/main" id="{FBCEE25F-68D6-7223-166C-7A677A9FF25A}"/>
              </a:ext>
            </a:extLst>
          </p:cNvPr>
          <p:cNvSpPr txBox="1"/>
          <p:nvPr/>
        </p:nvSpPr>
        <p:spPr>
          <a:xfrm>
            <a:off x="873338" y="3501964"/>
            <a:ext cx="474453" cy="1323439"/>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1F497D"/>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政策與法規 </a:t>
            </a:r>
          </a:p>
        </p:txBody>
      </p:sp>
      <p:sp>
        <p:nvSpPr>
          <p:cNvPr id="13" name="文字方塊 12">
            <a:extLst>
              <a:ext uri="{FF2B5EF4-FFF2-40B4-BE49-F238E27FC236}">
                <a16:creationId xmlns:a16="http://schemas.microsoft.com/office/drawing/2014/main" id="{CC636EC7-1546-9E61-4795-38AAE4E4E167}"/>
              </a:ext>
            </a:extLst>
          </p:cNvPr>
          <p:cNvSpPr txBox="1"/>
          <p:nvPr/>
        </p:nvSpPr>
        <p:spPr>
          <a:xfrm>
            <a:off x="1347791" y="3666072"/>
            <a:ext cx="10174487" cy="1036181"/>
          </a:xfrm>
          <a:prstGeom prst="rect">
            <a:avLst/>
          </a:prstGeom>
          <a:noFill/>
        </p:spPr>
        <p:txBody>
          <a:bodyPr wrap="square">
            <a:spAutoFit/>
          </a:bodyPr>
          <a:lstStyle/>
          <a:p>
            <a:pPr marL="304815" marR="0" lvl="0" indent="-304815" algn="l" defTabSz="609630" rtl="0" eaLnBrk="1" fontAlgn="auto" latinLnBrk="0" hangingPunct="1">
              <a:lnSpc>
                <a:spcPct val="100000"/>
              </a:lnSpc>
              <a:spcBef>
                <a:spcPts val="800"/>
              </a:spcBef>
              <a:spcAft>
                <a:spcPts val="8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稻米政策將更倚重</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智慧農業</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以應對農村人力減少的挑戰；未來新政策可能朝向</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鼓勵增產稻米</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以確保糧食安全</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PMingLiU" panose="02020500000000000000" pitchFamily="18" charset="-120"/>
                <a:ea typeface="PMingLiU" panose="02020500000000000000" pitchFamily="18" charset="-120"/>
                <a:cs typeface="+mn-cs"/>
              </a:rPr>
              <a:t>。</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endParaRPr>
          </a:p>
          <a:p>
            <a:pPr marL="304815" marR="0" lvl="0" indent="-304815" algn="l" defTabSz="609630" rtl="0" eaLnBrk="1" fontAlgn="auto" latinLnBrk="0" hangingPunct="1">
              <a:lnSpc>
                <a:spcPct val="100000"/>
              </a:lnSpc>
              <a:spcBef>
                <a:spcPts val="800"/>
              </a:spcBef>
              <a:spcAft>
                <a:spcPts val="8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日本對稻米進口採高度管制與安全審查，包含</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關稅配額管制 </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嚴格檢疫</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(MAFF</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植物防疫所</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_</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植物防疫法</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食品安全</a:t>
            </a:r>
            <a:r>
              <a:rPr kumimoji="0" lang="en-US" altLang="zh-TW" sz="12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2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厚生勞動省（</a:t>
            </a:r>
            <a:r>
              <a:rPr kumimoji="0" lang="en-US" altLang="zh-TW" sz="12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MHLW</a:t>
            </a:r>
            <a:r>
              <a:rPr kumimoji="0" lang="zh-TW" altLang="en-US" sz="12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en-US" altLang="zh-TW" sz="12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_</a:t>
            </a:r>
            <a:r>
              <a:rPr kumimoji="0" lang="zh-TW" altLang="en-US" sz="12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食品衛生法</a:t>
            </a:r>
            <a:r>
              <a:rPr kumimoji="0" lang="en-US" altLang="zh-TW" sz="12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標示與銷售規範</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(MAFF_</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日本農林規格法</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(JAS)</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、消費者廳（</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CAA</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_</a:t>
            </a:r>
            <a:r>
              <a:rPr kumimoji="0" lang="zh-TW" altLang="en-US"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食品標示法</a:t>
            </a:r>
            <a:r>
              <a:rPr kumimoji="0" lang="en-US" altLang="zh-TW" sz="12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mn-cs"/>
              </a:rPr>
              <a:t>)</a:t>
            </a:r>
          </a:p>
        </p:txBody>
      </p:sp>
      <p:sp>
        <p:nvSpPr>
          <p:cNvPr id="15" name="矩形 14">
            <a:extLst>
              <a:ext uri="{FF2B5EF4-FFF2-40B4-BE49-F238E27FC236}">
                <a16:creationId xmlns:a16="http://schemas.microsoft.com/office/drawing/2014/main" id="{18C396A4-C5F1-3200-EE6F-635BE3CEDF1D}"/>
              </a:ext>
            </a:extLst>
          </p:cNvPr>
          <p:cNvSpPr/>
          <p:nvPr/>
        </p:nvSpPr>
        <p:spPr>
          <a:xfrm>
            <a:off x="1227603" y="5022696"/>
            <a:ext cx="10415968" cy="1200330"/>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17" name="矩形 16">
            <a:extLst>
              <a:ext uri="{FF2B5EF4-FFF2-40B4-BE49-F238E27FC236}">
                <a16:creationId xmlns:a16="http://schemas.microsoft.com/office/drawing/2014/main" id="{58014314-F8FD-06F2-9F06-C0705DC15B43}"/>
              </a:ext>
            </a:extLst>
          </p:cNvPr>
          <p:cNvSpPr/>
          <p:nvPr/>
        </p:nvSpPr>
        <p:spPr>
          <a:xfrm>
            <a:off x="1371671" y="4916737"/>
            <a:ext cx="10291597" cy="1485686"/>
          </a:xfrm>
          <a:prstGeom prst="rect">
            <a:avLst/>
          </a:prstGeom>
          <a:noFill/>
          <a:ln w="12700" cap="flat" cmpd="sng" algn="ctr">
            <a:noFill/>
            <a:prstDash val="solid"/>
            <a:miter lim="800000"/>
          </a:ln>
          <a:effectLst/>
        </p:spPr>
        <p:txBody>
          <a:bodyPr rtlCol="0" anchor="ctr"/>
          <a:lstStyle/>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稻米進口須遵守</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關稅配額（</a:t>
            </a:r>
            <a:r>
              <a:rPr kumimoji="0" lang="en-US" altLang="zh-TW" sz="1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TRQ</a:t>
            </a:r>
            <a:r>
              <a:rPr kumimoji="0" lang="zh-TW" altLang="en-US" sz="1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）制度</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TRQ </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由 </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MAFF </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管理，每年依 </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WTO </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規範公告進口配額量（約 </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77</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萬公噸為免稅，超過限額的部分</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PMingLiU" panose="02020500000000000000" pitchFamily="18" charset="-120"/>
                <a:ea typeface="PMingLiU" panose="02020500000000000000" pitchFamily="18" charset="-120"/>
                <a:cs typeface="Times New Roman" panose="02020603050405020304" pitchFamily="18" charset="0"/>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稅金為每公斤</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341</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日圓）</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04815" marR="0" lvl="0" indent="-304815" algn="l" defTabSz="914446" rtl="0" eaLnBrk="1" fontAlgn="auto" latinLnBrk="0" hangingPunct="1">
              <a:lnSpc>
                <a:spcPct val="100000"/>
              </a:lnSpc>
              <a:spcBef>
                <a:spcPts val="400"/>
              </a:spcBef>
              <a:spcAft>
                <a:spcPts val="400"/>
              </a:spcAft>
              <a:buClrTx/>
              <a:buSzTx/>
              <a:buFont typeface="Wingdings" panose="05000000000000000000" pitchFamily="2" charset="2"/>
              <a:buChar char="n"/>
              <a:tabLst/>
              <a:defRPr/>
            </a:pP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配額制度區分為</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Simultaneous-Buy-and-Sell (SBS </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制度</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，指民間業者可經由拍賣購買外國米或出售國產米，須經 </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MAFF </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許可</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；另</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State Trading Import</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SBS</a:t>
            </a:r>
            <a:r>
              <a:rPr kumimoji="0" lang="zh-TW" alt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制度外），指由政府進口，用於政府糧食儲備等</a:t>
            </a:r>
            <a:endParaRPr kumimoji="0" lang="en-US" altLang="zh-TW"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文字方塊 19">
            <a:extLst>
              <a:ext uri="{FF2B5EF4-FFF2-40B4-BE49-F238E27FC236}">
                <a16:creationId xmlns:a16="http://schemas.microsoft.com/office/drawing/2014/main" id="{8F4F4E54-1328-08A0-7628-2B294D12142D}"/>
              </a:ext>
            </a:extLst>
          </p:cNvPr>
          <p:cNvSpPr txBox="1"/>
          <p:nvPr/>
        </p:nvSpPr>
        <p:spPr>
          <a:xfrm>
            <a:off x="890608" y="5035807"/>
            <a:ext cx="500760" cy="1077218"/>
          </a:xfrm>
          <a:prstGeom prst="rect">
            <a:avLst/>
          </a:prstGeom>
          <a:noFill/>
          <a:ln>
            <a:noFill/>
          </a:ln>
        </p:spPr>
        <p:txBody>
          <a:bodyPr wrap="square">
            <a:spAutoFit/>
          </a:bodyPr>
          <a:lstStyle>
            <a:defPPr>
              <a:defRPr lang="zh-TW"/>
            </a:defPPr>
            <a:lvl1pPr marR="0" lvl="0" indent="0" defTabSz="914423" fontAlgn="base">
              <a:lnSpc>
                <a:spcPct val="100000"/>
              </a:lnSpc>
              <a:spcBef>
                <a:spcPct val="0"/>
              </a:spcBef>
              <a:spcAft>
                <a:spcPct val="0"/>
              </a:spcAft>
              <a:buClrTx/>
              <a:buSzTx/>
              <a:buFontTx/>
              <a:buNone/>
              <a:tabLst/>
              <a:defRPr kumimoji="1" sz="2000" b="1" i="0" u="none" strike="noStrike" kern="0" cap="none" spc="0" normalizeH="0" baseline="0">
                <a:ln>
                  <a:noFill/>
                </a:ln>
                <a:solidFill>
                  <a:schemeClr val="accent1"/>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defRPr>
            </a:lvl1pPr>
            <a:lvl2pPr marL="742950" indent="-285750" eaLnBrk="0" hangingPunct="0">
              <a:defRPr kumimoji="1">
                <a:latin typeface="Calibri" pitchFamily="34" charset="0"/>
                <a:ea typeface="新細明體" pitchFamily="18" charset="-120"/>
              </a:defRPr>
            </a:lvl2pPr>
            <a:lvl3pPr marL="1143000" indent="-228600" eaLnBrk="0" hangingPunct="0">
              <a:defRPr kumimoji="1">
                <a:latin typeface="Calibri" pitchFamily="34" charset="0"/>
                <a:ea typeface="新細明體" pitchFamily="18" charset="-120"/>
              </a:defRPr>
            </a:lvl3pPr>
            <a:lvl4pPr marL="1600200" indent="-228600" eaLnBrk="0" hangingPunct="0">
              <a:defRPr kumimoji="1">
                <a:latin typeface="Calibri" pitchFamily="34" charset="0"/>
                <a:ea typeface="新細明體" pitchFamily="18" charset="-120"/>
              </a:defRPr>
            </a:lvl4pPr>
            <a:lvl5pPr marL="2057400" indent="-228600" eaLnBrk="0" hangingPunct="0">
              <a:defRPr kumimoji="1">
                <a:latin typeface="Calibri" pitchFamily="34" charset="0"/>
                <a:ea typeface="新細明體" pitchFamily="18" charset="-120"/>
              </a:defRPr>
            </a:lvl5pPr>
            <a:lvl6pPr marL="2514600" indent="-228600" eaLnBrk="0" fontAlgn="base" hangingPunct="0">
              <a:spcBef>
                <a:spcPct val="0"/>
              </a:spcBef>
              <a:spcAft>
                <a:spcPct val="0"/>
              </a:spcAft>
              <a:defRPr kumimoji="1">
                <a:latin typeface="Calibri" pitchFamily="34" charset="0"/>
                <a:ea typeface="新細明體" pitchFamily="18" charset="-120"/>
              </a:defRPr>
            </a:lvl6pPr>
            <a:lvl7pPr marL="2971800" indent="-228600" eaLnBrk="0" fontAlgn="base" hangingPunct="0">
              <a:spcBef>
                <a:spcPct val="0"/>
              </a:spcBef>
              <a:spcAft>
                <a:spcPct val="0"/>
              </a:spcAft>
              <a:defRPr kumimoji="1">
                <a:latin typeface="Calibri" pitchFamily="34" charset="0"/>
                <a:ea typeface="新細明體" pitchFamily="18" charset="-120"/>
              </a:defRPr>
            </a:lvl7pPr>
            <a:lvl8pPr marL="3429000" indent="-228600" eaLnBrk="0" fontAlgn="base" hangingPunct="0">
              <a:spcBef>
                <a:spcPct val="0"/>
              </a:spcBef>
              <a:spcAft>
                <a:spcPct val="0"/>
              </a:spcAft>
              <a:defRPr kumimoji="1">
                <a:latin typeface="Calibri" pitchFamily="34" charset="0"/>
                <a:ea typeface="新細明體" pitchFamily="18" charset="-120"/>
              </a:defRPr>
            </a:lvl8pPr>
            <a:lvl9pPr marL="3886200" indent="-228600" eaLnBrk="0" fontAlgn="base" hangingPunct="0">
              <a:spcBef>
                <a:spcPct val="0"/>
              </a:spcBef>
              <a:spcAft>
                <a:spcPct val="0"/>
              </a:spcAft>
              <a:defRPr kumimoji="1">
                <a:latin typeface="Calibri" pitchFamily="34" charset="0"/>
                <a:ea typeface="新細明體" pitchFamily="18" charset="-120"/>
              </a:defRPr>
            </a:lvl9pPr>
          </a:lstStyle>
          <a:p>
            <a:pPr marL="0" marR="0" lvl="0" indent="0" algn="l" defTabSz="609646" rtl="0" eaLnBrk="1" fontAlgn="base" latinLnBrk="0" hangingPunct="1">
              <a:lnSpc>
                <a:spcPct val="100000"/>
              </a:lnSpc>
              <a:spcBef>
                <a:spcPct val="0"/>
              </a:spcBef>
              <a:spcAft>
                <a:spcPct val="0"/>
              </a:spcAft>
              <a:buClrTx/>
              <a:buSzTx/>
              <a:buFontTx/>
              <a:buNone/>
              <a:tabLst/>
              <a:defRPr/>
            </a:pPr>
            <a:r>
              <a:rPr kumimoji="1" lang="zh-TW" altLang="en-US" sz="1600" b="0" i="0" u="none" strike="noStrike" kern="0" cap="none" spc="0" normalizeH="0" baseline="0" noProof="0" dirty="0">
                <a:ln>
                  <a:noFill/>
                </a:ln>
                <a:solidFill>
                  <a:srgbClr val="F79646">
                    <a:lumMod val="50000"/>
                  </a:srgbClr>
                </a:solidFill>
                <a:effectLst/>
                <a:uLnTx/>
                <a:uFillTx/>
                <a:latin typeface="Microsoft YaHei" panose="020B0503020204020204" pitchFamily="34" charset="-122"/>
                <a:ea typeface="Microsoft YaHei" panose="020B0503020204020204" pitchFamily="34" charset="-122"/>
                <a:cs typeface="Times New Roman" panose="02020603050405020304" pitchFamily="18" charset="0"/>
              </a:rPr>
              <a:t>關稅制度 </a:t>
            </a:r>
          </a:p>
        </p:txBody>
      </p:sp>
      <p:sp>
        <p:nvSpPr>
          <p:cNvPr id="4" name="Text 26">
            <a:extLst>
              <a:ext uri="{FF2B5EF4-FFF2-40B4-BE49-F238E27FC236}">
                <a16:creationId xmlns:a16="http://schemas.microsoft.com/office/drawing/2014/main" id="{7B163FF0-D7FE-4369-B468-CF632AC7F990}"/>
              </a:ext>
            </a:extLst>
          </p:cNvPr>
          <p:cNvSpPr/>
          <p:nvPr/>
        </p:nvSpPr>
        <p:spPr>
          <a:xfrm>
            <a:off x="1110564" y="6438929"/>
            <a:ext cx="4116063" cy="243417"/>
          </a:xfrm>
          <a:prstGeom prst="rect">
            <a:avLst/>
          </a:prstGeom>
          <a:noFill/>
          <a:ln/>
        </p:spPr>
        <p:txBody>
          <a:bodyPr wrap="square" lIns="0" tIns="0" rIns="0" bIns="0" rtlCol="0" anchor="t"/>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最新</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法規</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及關稅</a:t>
            </a:r>
            <a:r>
              <a:rPr kumimoji="0" lang="en-US" sz="1400" b="0" i="0" u="none" strike="noStrike" kern="1200" cap="none" spc="0" normalizeH="0" baseline="0" noProof="0" dirty="0" err="1">
                <a:ln>
                  <a:noFill/>
                </a:ln>
                <a:solidFill>
                  <a:srgbClr val="4B5563"/>
                </a:solidFill>
                <a:effectLst/>
                <a:uLnTx/>
                <a:uFillTx/>
                <a:latin typeface="Microsoft YaHei" pitchFamily="34" charset="0"/>
                <a:ea typeface="Microsoft YaHei" pitchFamily="34" charset="-122"/>
                <a:cs typeface="Microsoft YaHei" pitchFamily="34" charset="-120"/>
              </a:rPr>
              <a:t>資訊</a:t>
            </a:r>
            <a:r>
              <a:rPr kumimoji="0" lang="zh-TW" altLang="en-US" sz="1400" b="0" i="0" u="none" strike="noStrike" kern="1200" cap="none" spc="0" normalizeH="0" baseline="0" noProof="0" dirty="0">
                <a:ln>
                  <a:noFill/>
                </a:ln>
                <a:solidFill>
                  <a:srgbClr val="4B5563"/>
                </a:solidFill>
                <a:effectLst/>
                <a:uLnTx/>
                <a:uFillTx/>
                <a:latin typeface="Microsoft YaHei" pitchFamily="34" charset="0"/>
                <a:ea typeface="Microsoft YaHei" pitchFamily="34" charset="-122"/>
                <a:cs typeface="Microsoft YaHei" pitchFamily="34" charset="-120"/>
              </a:rPr>
              <a:t>以官方主管機關最新公告為主</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矩形 7">
            <a:extLst>
              <a:ext uri="{FF2B5EF4-FFF2-40B4-BE49-F238E27FC236}">
                <a16:creationId xmlns:a16="http://schemas.microsoft.com/office/drawing/2014/main" id="{A61A9167-8CCC-4A5E-DC37-E3ED7FAF42D2}"/>
              </a:ext>
            </a:extLst>
          </p:cNvPr>
          <p:cNvSpPr/>
          <p:nvPr/>
        </p:nvSpPr>
        <p:spPr>
          <a:xfrm>
            <a:off x="620875" y="964859"/>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四、</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政策法規</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Tree>
    <p:extLst>
      <p:ext uri="{BB962C8B-B14F-4D97-AF65-F5344CB8AC3E}">
        <p14:creationId xmlns:p14="http://schemas.microsoft.com/office/powerpoint/2010/main" val="392032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6F673-A021-8749-D475-12F9D2FB3CC2}"/>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D90B6BC4-2975-BF76-A278-DE4A682B8212}"/>
              </a:ext>
            </a:extLst>
          </p:cNvPr>
          <p:cNvSpPr/>
          <p:nvPr/>
        </p:nvSpPr>
        <p:spPr>
          <a:xfrm>
            <a:off x="4466437" y="4798305"/>
            <a:ext cx="7623962" cy="164707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sp>
        <p:nvSpPr>
          <p:cNvPr id="7" name="投影片編號版面配置區 6">
            <a:extLst>
              <a:ext uri="{FF2B5EF4-FFF2-40B4-BE49-F238E27FC236}">
                <a16:creationId xmlns:a16="http://schemas.microsoft.com/office/drawing/2014/main" id="{F9894A0A-E2ED-DAAC-71E6-B74708635D7D}"/>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a:ln>
                  <a:noFill/>
                </a:ln>
                <a:solidFill>
                  <a:prstClr val="black"/>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文字方塊 3">
            <a:extLst>
              <a:ext uri="{FF2B5EF4-FFF2-40B4-BE49-F238E27FC236}">
                <a16:creationId xmlns:a16="http://schemas.microsoft.com/office/drawing/2014/main" id="{AC187ACC-906D-CEF4-8FF4-FD9189483199}"/>
              </a:ext>
            </a:extLst>
          </p:cNvPr>
          <p:cNvSpPr txBox="1"/>
          <p:nvPr/>
        </p:nvSpPr>
        <p:spPr>
          <a:xfrm>
            <a:off x="4395700" y="5029058"/>
            <a:ext cx="7694699" cy="1343125"/>
          </a:xfrm>
          <a:prstGeom prst="rect">
            <a:avLst/>
          </a:prstGeom>
          <a:noFill/>
        </p:spPr>
        <p:txBody>
          <a:bodyPr wrap="square">
            <a:spAutoFit/>
          </a:bodyPr>
          <a:lstStyle/>
          <a:p>
            <a:pPr lvl="0" algn="just" defTabSz="914446">
              <a:lnSpc>
                <a:spcPts val="3100"/>
              </a:lnSpc>
              <a:spcBef>
                <a:spcPts val="400"/>
              </a:spcBef>
              <a:spcAft>
                <a:spcPts val="400"/>
              </a:spcAft>
              <a:defRPr/>
            </a:pP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稻米進出口情形</a:t>
            </a:r>
            <a:r>
              <a:rPr kumimoji="0" lang="zh-TW" altLang="en-US" sz="1867" b="1" i="0" u="none" strike="noStrike" kern="1200" cap="none" spc="0" normalizeH="0" baseline="0" noProof="0" dirty="0">
                <a:ln>
                  <a:noFill/>
                </a:ln>
                <a:solidFill>
                  <a:srgbClr val="1C2E50"/>
                </a:solidFill>
                <a:effectLst/>
                <a:uLnTx/>
                <a:uFillTx/>
                <a:latin typeface="PMingLiU" panose="02020500000000000000" pitchFamily="18" charset="-120"/>
                <a:ea typeface="PMingLiU" panose="02020500000000000000" pitchFamily="18" charset="-120"/>
                <a:cs typeface="Arial"/>
              </a:rPr>
              <a:t>：</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年上半年相較</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2024</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年上半年增加</a:t>
            </a:r>
            <a:r>
              <a:rPr lang="en-US" altLang="zh-TW" sz="1867" dirty="0">
                <a:solidFill>
                  <a:srgbClr val="1C2E50"/>
                </a:solidFill>
                <a:latin typeface="微軟正黑體" panose="020B0604030504040204" pitchFamily="34" charset="-120"/>
                <a:ea typeface="微軟正黑體" panose="020B0604030504040204" pitchFamily="34" charset="-120"/>
                <a:cs typeface="Arial"/>
              </a:rPr>
              <a:t>7.06%</a:t>
            </a:r>
            <a:r>
              <a:rPr lang="zh-TW" altLang="en-US" sz="1867" dirty="0">
                <a:solidFill>
                  <a:srgbClr val="1C2E50"/>
                </a:solidFill>
                <a:latin typeface="微軟正黑體" panose="020B0604030504040204" pitchFamily="34" charset="-120"/>
                <a:ea typeface="微軟正黑體" panose="020B0604030504040204" pitchFamily="34" charset="-120"/>
                <a:cs typeface="Arial"/>
              </a:rPr>
              <a:t>；</a:t>
            </a:r>
            <a:r>
              <a:rPr lang="en-US" altLang="zh-TW" sz="1867" dirty="0">
                <a:solidFill>
                  <a:srgbClr val="1C2E50"/>
                </a:solidFill>
                <a:latin typeface="微軟正黑體" panose="020B0604030504040204" pitchFamily="34" charset="-120"/>
                <a:ea typeface="微軟正黑體" panose="020B0604030504040204" pitchFamily="34" charset="-120"/>
                <a:cs typeface="Arial"/>
              </a:rPr>
              <a:t>2025</a:t>
            </a:r>
            <a:r>
              <a:rPr lang="zh-TW" altLang="en-US" sz="1867" dirty="0">
                <a:solidFill>
                  <a:srgbClr val="1C2E50"/>
                </a:solidFill>
                <a:latin typeface="微軟正黑體" panose="020B0604030504040204" pitchFamily="34" charset="-120"/>
                <a:ea typeface="微軟正黑體" panose="020B0604030504040204" pitchFamily="34" charset="-120"/>
                <a:cs typeface="Arial"/>
              </a:rPr>
              <a:t>年第二季相較第一季增加</a:t>
            </a:r>
            <a:r>
              <a:rPr lang="en-US" altLang="zh-TW" sz="1867" dirty="0">
                <a:solidFill>
                  <a:srgbClr val="1C2E50"/>
                </a:solidFill>
                <a:latin typeface="微軟正黑體" panose="020B0604030504040204" pitchFamily="34" charset="-120"/>
                <a:ea typeface="微軟正黑體" panose="020B0604030504040204" pitchFamily="34" charset="-120"/>
                <a:cs typeface="Arial"/>
              </a:rPr>
              <a:t>6.26%</a:t>
            </a:r>
            <a:r>
              <a:rPr lang="zh-TW" altLang="en-US" sz="1867" dirty="0">
                <a:solidFill>
                  <a:srgbClr val="1C2E50"/>
                </a:solidFill>
                <a:latin typeface="微軟正黑體" panose="020B0604030504040204" pitchFamily="34" charset="-120"/>
                <a:ea typeface="微軟正黑體" panose="020B0604030504040204" pitchFamily="34" charset="-120"/>
                <a:cs typeface="Arial"/>
              </a:rPr>
              <a:t>，</a:t>
            </a:r>
            <a:r>
              <a:rPr lang="zh-TW" altLang="en-US" sz="1867" b="1" dirty="0">
                <a:solidFill>
                  <a:srgbClr val="1C2E50"/>
                </a:solidFill>
                <a:latin typeface="微軟正黑體" panose="020B0604030504040204" pitchFamily="34" charset="-120"/>
                <a:ea typeface="微軟正黑體" panose="020B0604030504040204" pitchFamily="34" charset="-120"/>
                <a:cs typeface="Arial"/>
              </a:rPr>
              <a:t>進口量呈成長趨勢</a:t>
            </a:r>
            <a:endPar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0" marR="0" lvl="0" indent="0" algn="just" defTabSz="914446" rtl="0" eaLnBrk="1" fontAlgn="auto" latinLnBrk="0" hangingPunct="1">
              <a:lnSpc>
                <a:spcPts val="3100"/>
              </a:lnSpc>
              <a:spcBef>
                <a:spcPts val="400"/>
              </a:spcBef>
              <a:spcAft>
                <a:spcPts val="400"/>
              </a:spcAft>
              <a:buClrTx/>
              <a:buSzTx/>
              <a:buFontTx/>
              <a:buNone/>
              <a:tabLst/>
              <a:defRPr/>
            </a:pP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a:t>
            </a:r>
            <a:r>
              <a:rPr kumimoji="0" lang="zh-TW" altLang="en-US"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平均年進口量約佔總需求量的</a:t>
            </a:r>
            <a:r>
              <a:rPr kumimoji="0" lang="en-US" altLang="zh-TW" sz="1867"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86.87%)</a:t>
            </a:r>
          </a:p>
        </p:txBody>
      </p:sp>
      <p:sp>
        <p:nvSpPr>
          <p:cNvPr id="5" name="TextBox 19">
            <a:extLst>
              <a:ext uri="{FF2B5EF4-FFF2-40B4-BE49-F238E27FC236}">
                <a16:creationId xmlns:a16="http://schemas.microsoft.com/office/drawing/2014/main" id="{3D8D1F63-9658-B590-A139-8BEEBFB26715}"/>
              </a:ext>
            </a:extLst>
          </p:cNvPr>
          <p:cNvSpPr txBox="1"/>
          <p:nvPr/>
        </p:nvSpPr>
        <p:spPr>
          <a:xfrm>
            <a:off x="457200" y="279400"/>
            <a:ext cx="10464800" cy="553998"/>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參、加拿大市場</a:t>
            </a:r>
            <a:r>
              <a:rPr kumimoji="0" lang="en-US" altLang="zh-TW" sz="28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_</a:t>
            </a:r>
            <a:r>
              <a:rPr kumimoji="0" lang="en-US" altLang="zh-TW" sz="1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1/4</a:t>
            </a:r>
            <a:endParaRPr kumimoji="0" lang="zh-TW" altLang="en-US" sz="2800" b="0" i="0" u="none" strike="noStrike" kern="1200" cap="none" spc="0" normalizeH="0" baseline="0" noProof="0" dirty="0">
              <a:ln>
                <a:noFill/>
              </a:ln>
              <a:solidFill>
                <a:srgbClr val="7030A0"/>
              </a:solidFill>
              <a:effectLst/>
              <a:uLnTx/>
              <a:uFillTx/>
              <a:latin typeface="Microsoft YaHei" panose="020B0503020204020204" pitchFamily="34" charset="-122"/>
              <a:ea typeface="Microsoft YaHei" panose="020B0503020204020204" pitchFamily="34" charset="-122"/>
              <a:cs typeface="+mn-cs"/>
            </a:endParaRPr>
          </a:p>
        </p:txBody>
      </p:sp>
      <p:sp>
        <p:nvSpPr>
          <p:cNvPr id="8" name="文字方塊 7">
            <a:extLst>
              <a:ext uri="{FF2B5EF4-FFF2-40B4-BE49-F238E27FC236}">
                <a16:creationId xmlns:a16="http://schemas.microsoft.com/office/drawing/2014/main" id="{889081D1-A5D9-7A2C-F7BA-264E97036ADD}"/>
              </a:ext>
            </a:extLst>
          </p:cNvPr>
          <p:cNvSpPr txBox="1"/>
          <p:nvPr/>
        </p:nvSpPr>
        <p:spPr>
          <a:xfrm>
            <a:off x="0" y="1694362"/>
            <a:ext cx="4334335" cy="3728393"/>
          </a:xfrm>
          <a:prstGeom prst="rect">
            <a:avLst/>
          </a:prstGeom>
          <a:noFill/>
        </p:spPr>
        <p:txBody>
          <a:bodyPr wrap="square">
            <a:spAutoFit/>
          </a:bodyPr>
          <a:lstStyle/>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加拿大為淨進口國，稻米進口為國內供給與消費的主要來源。因此，稻米進口量的波動，例如來源國、價格、移民及飲食結構變化，也成為決定 加拿大米市場供給與消費變動的關鍵</a:t>
            </a: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a:p>
            <a:pPr marL="342900" marR="0" lvl="0" indent="-342900" algn="just" defTabSz="914446" rtl="0" eaLnBrk="1" fontAlgn="auto" latinLnBrk="0" hangingPunct="1">
              <a:lnSpc>
                <a:spcPts val="3100"/>
              </a:lnSpc>
              <a:spcBef>
                <a:spcPts val="400"/>
              </a:spcBef>
              <a:spcAft>
                <a:spcPts val="400"/>
              </a:spcAft>
              <a:buClrTx/>
              <a:buSzTx/>
              <a:buFont typeface="Wingdings" panose="05000000000000000000" pitchFamily="2" charset="2"/>
              <a:buChar char="n"/>
              <a:tabLst/>
              <a:defRPr/>
            </a:pP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人均米消費量</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2021</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年為</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14.6</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2022</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年提高至</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17</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公斤，可能為亞裔人口增加使需求提升。推估</a:t>
            </a:r>
            <a:r>
              <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2041</a:t>
            </a:r>
            <a:r>
              <a:rPr kumimoji="0" lang="zh-TW" altLang="en-US"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年加拿大非白人族群可能增加雙倍</a:t>
            </a:r>
            <a:endParaRPr kumimoji="0" lang="en-US" altLang="zh-TW" sz="1867" b="0"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endParaRPr>
          </a:p>
        </p:txBody>
      </p:sp>
      <p:sp>
        <p:nvSpPr>
          <p:cNvPr id="11" name="矩形 10">
            <a:extLst>
              <a:ext uri="{FF2B5EF4-FFF2-40B4-BE49-F238E27FC236}">
                <a16:creationId xmlns:a16="http://schemas.microsoft.com/office/drawing/2014/main" id="{E9F0EFDD-F9D9-EF56-B771-9AAB3EE46866}"/>
              </a:ext>
            </a:extLst>
          </p:cNvPr>
          <p:cNvSpPr/>
          <p:nvPr/>
        </p:nvSpPr>
        <p:spPr>
          <a:xfrm>
            <a:off x="648968" y="941024"/>
            <a:ext cx="1744514" cy="452945"/>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just" defTabSz="609585" rtl="0" eaLnBrk="1" fontAlgn="auto" latinLnBrk="0" hangingPunct="1">
              <a:lnSpc>
                <a:spcPct val="13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一</a:t>
            </a:r>
            <a:r>
              <a:rPr kumimoji="0" lang="zh-TW" altLang="en-US" sz="2000" b="1" i="0" u="none" strike="noStrike" kern="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ea"/>
              </a:rPr>
              <a:t>、</a:t>
            </a:r>
            <a:r>
              <a:rPr kumimoji="0" lang="zh-TW" altLang="en-US" sz="2000" b="1" i="0" u="none" strike="noStrike" kern="0" cap="none" spc="0" normalizeH="0" baseline="0" noProof="0" dirty="0">
                <a:ln>
                  <a:noFill/>
                </a:ln>
                <a:solidFill>
                  <a:srgbClr val="7030A0"/>
                </a:solidFill>
                <a:effectLst/>
                <a:uLnTx/>
                <a:uFillTx/>
                <a:latin typeface="Arial"/>
                <a:ea typeface="微软雅黑"/>
                <a:cs typeface="+mn-ea"/>
              </a:rPr>
              <a:t>供需情形</a:t>
            </a:r>
            <a:endParaRPr kumimoji="0" lang="en-US" altLang="zh-TW" sz="2000" b="0" i="0" u="none" strike="noStrike" kern="0" cap="none" spc="0" normalizeH="0" baseline="0" noProof="0" dirty="0">
              <a:ln>
                <a:noFill/>
              </a:ln>
              <a:solidFill>
                <a:srgbClr val="7030A0"/>
              </a:solidFill>
              <a:effectLst/>
              <a:uLnTx/>
              <a:uFillTx/>
              <a:latin typeface="Arial"/>
              <a:ea typeface="微软雅黑"/>
              <a:cs typeface="+mn-ea"/>
            </a:endParaRPr>
          </a:p>
        </p:txBody>
      </p:sp>
      <p:sp>
        <p:nvSpPr>
          <p:cNvPr id="2" name="文字方塊 1">
            <a:extLst>
              <a:ext uri="{FF2B5EF4-FFF2-40B4-BE49-F238E27FC236}">
                <a16:creationId xmlns:a16="http://schemas.microsoft.com/office/drawing/2014/main" id="{F06DC19D-43DD-ADC4-AB13-84D825016119}"/>
              </a:ext>
            </a:extLst>
          </p:cNvPr>
          <p:cNvSpPr txBox="1"/>
          <p:nvPr/>
        </p:nvSpPr>
        <p:spPr>
          <a:xfrm>
            <a:off x="4476595" y="548169"/>
            <a:ext cx="7532907" cy="420564"/>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zh-TW" altLang="en-US" sz="2133" b="1" i="0" u="none" strike="noStrike" kern="1200" cap="none" spc="0" normalizeH="0" baseline="0" noProof="0" dirty="0">
                <a:ln>
                  <a:noFill/>
                </a:ln>
                <a:solidFill>
                  <a:srgbClr val="1C2E50"/>
                </a:solidFill>
                <a:effectLst/>
                <a:uLnTx/>
                <a:uFillTx/>
                <a:latin typeface="微軟正黑體" panose="020B0604030504040204" pitchFamily="34" charset="-120"/>
                <a:ea typeface="微軟正黑體" panose="020B0604030504040204" pitchFamily="34" charset="-120"/>
                <a:cs typeface="Arial"/>
              </a:rPr>
              <a:t>多元文化驅動</a:t>
            </a:r>
            <a:r>
              <a:rPr lang="zh-TW" altLang="en-US" sz="2133" b="1" dirty="0">
                <a:solidFill>
                  <a:srgbClr val="1C2E50"/>
                </a:solidFill>
                <a:latin typeface="微軟正黑體" panose="020B0604030504040204" pitchFamily="34" charset="-120"/>
                <a:ea typeface="微軟正黑體" panose="020B0604030504040204" pitchFamily="34" charset="-120"/>
                <a:cs typeface="Arial"/>
              </a:rPr>
              <a:t>，移民和消費模式的轉變使稻米消費需求提升</a:t>
            </a:r>
            <a:endParaRPr lang="en-US" altLang="zh-TW" sz="2133" b="1" dirty="0">
              <a:solidFill>
                <a:srgbClr val="1C2E50"/>
              </a:solidFill>
              <a:latin typeface="微軟正黑體" panose="020B0604030504040204" pitchFamily="34" charset="-120"/>
              <a:ea typeface="微軟正黑體" panose="020B0604030504040204" pitchFamily="34" charset="-120"/>
              <a:cs typeface="Arial"/>
            </a:endParaRPr>
          </a:p>
        </p:txBody>
      </p:sp>
      <p:pic>
        <p:nvPicPr>
          <p:cNvPr id="13" name="圖片 12">
            <a:extLst>
              <a:ext uri="{FF2B5EF4-FFF2-40B4-BE49-F238E27FC236}">
                <a16:creationId xmlns:a16="http://schemas.microsoft.com/office/drawing/2014/main" id="{3A1E5446-DFCF-0299-8BF6-AED7CC6E8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595" y="1694362"/>
            <a:ext cx="6936455" cy="3000939"/>
          </a:xfrm>
          <a:prstGeom prst="rect">
            <a:avLst/>
          </a:prstGeom>
          <a:noFill/>
        </p:spPr>
      </p:pic>
      <p:sp>
        <p:nvSpPr>
          <p:cNvPr id="15" name="語音泡泡: 圓角矩形 14">
            <a:extLst>
              <a:ext uri="{FF2B5EF4-FFF2-40B4-BE49-F238E27FC236}">
                <a16:creationId xmlns:a16="http://schemas.microsoft.com/office/drawing/2014/main" id="{8D0BB4F0-83B8-70DB-9923-4E5A4AF17D2E}"/>
              </a:ext>
            </a:extLst>
          </p:cNvPr>
          <p:cNvSpPr/>
          <p:nvPr/>
        </p:nvSpPr>
        <p:spPr>
          <a:xfrm>
            <a:off x="9251336" y="1121951"/>
            <a:ext cx="2100349" cy="776112"/>
          </a:xfrm>
          <a:prstGeom prst="wedgeRoundRectCallout">
            <a:avLst>
              <a:gd name="adj1" fmla="val 6220"/>
              <a:gd name="adj2" fmla="val 78392"/>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srgbClr val="404040"/>
                </a:solidFill>
                <a:effectLst/>
                <a:uLnTx/>
                <a:uFillTx/>
                <a:latin typeface="微軟正黑體" panose="020B0604030504040204" pitchFamily="34" charset="-120"/>
                <a:ea typeface="微軟正黑體" panose="020B0604030504040204" pitchFamily="34" charset="-120"/>
                <a:cs typeface="+mn-cs"/>
              </a:rPr>
              <a:t>2025</a:t>
            </a:r>
            <a:r>
              <a:rPr kumimoji="0" lang="zh-TW" altLang="en-US" sz="1200" b="0" i="0" u="none" strike="noStrike" kern="1200" cap="none" spc="0" normalizeH="0" baseline="0" noProof="0" dirty="0">
                <a:ln>
                  <a:noFill/>
                </a:ln>
                <a:solidFill>
                  <a:srgbClr val="404040"/>
                </a:solidFill>
                <a:effectLst/>
                <a:uLnTx/>
                <a:uFillTx/>
                <a:latin typeface="微軟正黑體" panose="020B0604030504040204" pitchFamily="34" charset="-120"/>
                <a:ea typeface="微軟正黑體" panose="020B0604030504040204" pitchFamily="34" charset="-120"/>
                <a:cs typeface="+mn-cs"/>
              </a:rPr>
              <a:t>年</a:t>
            </a:r>
            <a:r>
              <a:rPr kumimoji="0" lang="en-US" altLang="zh-TW" sz="1200" b="0" i="0" u="none" strike="noStrike" kern="1200" cap="none" spc="0" normalizeH="0" baseline="0" noProof="0" dirty="0">
                <a:ln>
                  <a:noFill/>
                </a:ln>
                <a:solidFill>
                  <a:srgbClr val="404040"/>
                </a:solidFill>
                <a:effectLst/>
                <a:uLnTx/>
                <a:uFillTx/>
                <a:latin typeface="微軟正黑體" panose="020B0604030504040204" pitchFamily="34" charset="-120"/>
                <a:ea typeface="微軟正黑體" panose="020B0604030504040204" pitchFamily="34" charset="-120"/>
                <a:cs typeface="+mn-cs"/>
              </a:rPr>
              <a:t>5</a:t>
            </a:r>
            <a:r>
              <a:rPr kumimoji="0" lang="zh-TW" altLang="en-US" sz="1200" b="0" i="0" u="none" strike="noStrike" kern="1200" cap="none" spc="0" normalizeH="0" baseline="0" noProof="0" dirty="0">
                <a:ln>
                  <a:noFill/>
                </a:ln>
                <a:solidFill>
                  <a:srgbClr val="404040"/>
                </a:solidFill>
                <a:effectLst/>
                <a:uLnTx/>
                <a:uFillTx/>
                <a:latin typeface="微軟正黑體" panose="020B0604030504040204" pitchFamily="34" charset="-120"/>
                <a:ea typeface="微軟正黑體" panose="020B0604030504040204" pitchFamily="34" charset="-120"/>
                <a:cs typeface="+mn-cs"/>
              </a:rPr>
              <a:t>月進口量相對近期為高，可能反應進口商預估下半年成本上漲，因此提前備貨。</a:t>
            </a: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126548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Corporate Consulting by Slidesg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4584</TotalTime>
  <Words>5224</Words>
  <Application>Microsoft Office PowerPoint</Application>
  <PresentationFormat>寬螢幕</PresentationFormat>
  <Paragraphs>367</Paragraphs>
  <Slides>27</Slides>
  <Notes>26</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27</vt:i4>
      </vt:variant>
    </vt:vector>
  </HeadingPairs>
  <TitlesOfParts>
    <vt:vector size="41" baseType="lpstr">
      <vt:lpstr>Exo</vt:lpstr>
      <vt:lpstr>Exo Thin</vt:lpstr>
      <vt:lpstr>Microsoft YaHei</vt:lpstr>
      <vt:lpstr>华文细黑</vt:lpstr>
      <vt:lpstr>微軟正黑體</vt:lpstr>
      <vt:lpstr>PMingLiU</vt:lpstr>
      <vt:lpstr>Aptos</vt:lpstr>
      <vt:lpstr>Arial</vt:lpstr>
      <vt:lpstr>Calibri</vt:lpstr>
      <vt:lpstr>Hind Madurai</vt:lpstr>
      <vt:lpstr>Times New Roman</vt:lpstr>
      <vt:lpstr>Wingdings</vt:lpstr>
      <vt:lpstr>Office Theme</vt:lpstr>
      <vt:lpstr>Blue Corporate Consulting by Slidesgo</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陳淑嬌</dc:creator>
  <cp:lastModifiedBy>陳淑嬌</cp:lastModifiedBy>
  <cp:revision>81</cp:revision>
  <cp:lastPrinted>2025-12-23T07:42:47Z</cp:lastPrinted>
  <dcterms:created xsi:type="dcterms:W3CDTF">2025-11-04T07:22:10Z</dcterms:created>
  <dcterms:modified xsi:type="dcterms:W3CDTF">2025-12-23T07:44:11Z</dcterms:modified>
</cp:coreProperties>
</file>