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3.xml" ContentType="application/vnd.openxmlformats-officedocument.theme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theme/theme4.xml" ContentType="application/vnd.openxmlformats-officedocument.theme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theme/theme5.xml" ContentType="application/vnd.openxmlformats-officedocument.theme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3.xml" ContentType="application/vnd.openxmlformats-officedocument.drawingml.chartshapes+xml"/>
  <Override PartName="/ppt/charts/chart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  <p:sldMasterId id="2147483691" r:id="rId2"/>
    <p:sldMasterId id="2147483704" r:id="rId3"/>
    <p:sldMasterId id="2147483716" r:id="rId4"/>
    <p:sldMasterId id="2147483731" r:id="rId5"/>
    <p:sldMasterId id="2147483747" r:id="rId6"/>
  </p:sldMasterIdLst>
  <p:notesMasterIdLst>
    <p:notesMasterId r:id="rId18"/>
  </p:notesMasterIdLst>
  <p:handoutMasterIdLst>
    <p:handoutMasterId r:id="rId19"/>
  </p:handoutMasterIdLst>
  <p:sldIdLst>
    <p:sldId id="2211" r:id="rId7"/>
    <p:sldId id="2606" r:id="rId8"/>
    <p:sldId id="2701" r:id="rId9"/>
    <p:sldId id="2681" r:id="rId10"/>
    <p:sldId id="2702" r:id="rId11"/>
    <p:sldId id="2443" r:id="rId12"/>
    <p:sldId id="2480" r:id="rId13"/>
    <p:sldId id="2605" r:id="rId14"/>
    <p:sldId id="2703" r:id="rId15"/>
    <p:sldId id="2694" r:id="rId16"/>
    <p:sldId id="2695" r:id="rId17"/>
  </p:sldIdLst>
  <p:sldSz cx="9144000" cy="6858000" type="screen4x3"/>
  <p:notesSz cx="6797675" cy="9926638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預設章節" id="{106A449F-DA07-4386-AE2D-8D34B170971D}">
          <p14:sldIdLst>
            <p14:sldId id="2211"/>
            <p14:sldId id="2606"/>
            <p14:sldId id="2701"/>
            <p14:sldId id="2681"/>
            <p14:sldId id="2702"/>
            <p14:sldId id="2443"/>
            <p14:sldId id="2480"/>
            <p14:sldId id="2605"/>
            <p14:sldId id="2703"/>
            <p14:sldId id="2694"/>
            <p14:sldId id="2695"/>
          </p14:sldIdLst>
        </p14:section>
        <p14:section name="未命名的章節" id="{475165AE-D451-48D4-BF39-8594034360BC}">
          <p14:sldIdLst/>
        </p14:section>
        <p14:section name="未命名的章節" id="{A79B5C83-72D1-4C2A-942D-A794E7793ECB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楊敏宗" initials="楊敏宗" lastIdx="0" clrIdx="0">
    <p:extLst>
      <p:ext uri="{19B8F6BF-5375-455C-9EA6-DF929625EA0E}">
        <p15:presenceInfo xmlns:p15="http://schemas.microsoft.com/office/powerpoint/2012/main" userId="S-1-5-21-661216030-1361453557-2586594883-13387" providerId="AD"/>
      </p:ext>
    </p:extLst>
  </p:cmAuthor>
  <p:cmAuthor id="2" name="Administrator" initials="A" lastIdx="1" clrIdx="1">
    <p:extLst>
      <p:ext uri="{19B8F6BF-5375-455C-9EA6-DF929625EA0E}">
        <p15:presenceInfo xmlns:p15="http://schemas.microsoft.com/office/powerpoint/2012/main" userId="Administrator" providerId="None"/>
      </p:ext>
    </p:extLst>
  </p:cmAuthor>
  <p:cmAuthor id="3" name="Chih-Lun Chen" initials="CC" lastIdx="3" clrIdx="2">
    <p:extLst>
      <p:ext uri="{19B8F6BF-5375-455C-9EA6-DF929625EA0E}">
        <p15:presenceInfo xmlns:p15="http://schemas.microsoft.com/office/powerpoint/2012/main" userId="b05e2bd26cba64df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E7"/>
    <a:srgbClr val="FCF8A6"/>
    <a:srgbClr val="CCFFCC"/>
    <a:srgbClr val="CCFFFF"/>
    <a:srgbClr val="FF9999"/>
    <a:srgbClr val="3399FF"/>
    <a:srgbClr val="9999FF"/>
    <a:srgbClr val="FF9900"/>
    <a:srgbClr val="FFCC00"/>
    <a:srgbClr val="80E49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中等深淺樣式 2 - 輔色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81141" autoAdjust="0"/>
  </p:normalViewPr>
  <p:slideViewPr>
    <p:cSldViewPr showGuides="1">
      <p:cViewPr varScale="1">
        <p:scale>
          <a:sx n="84" d="100"/>
          <a:sy n="84" d="100"/>
        </p:scale>
        <p:origin x="2340" y="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34843"/>
    </p:cViewPr>
  </p:outlineViewPr>
  <p:notesTextViewPr>
    <p:cViewPr>
      <p:scale>
        <a:sx n="200" d="100"/>
        <a:sy n="2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77" d="100"/>
          <a:sy n="77" d="100"/>
        </p:scale>
        <p:origin x="-4026" y="-108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theme" Target="theme/theme1.xml"/><Relationship Id="rId10" Type="http://schemas.openxmlformats.org/officeDocument/2006/relationships/slide" Target="slides/slide4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K:\&#27511;&#24180;&#31975;&#39135;&#33258;&#32102;&#32160;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D:\&#38515;&#25991;&#24503;&#21103;&#20027;&#22996;&#36039;&#26009;\114%2008\&#20844;&#31975;&#35336;&#36628;&#39192;&#25910;&#36092;&#37327;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346318606615676"/>
          <c:y val="2.6702362612078867E-2"/>
          <c:w val="0.83431841365877046"/>
          <c:h val="0.89278874343516235"/>
        </c:manualLayout>
      </c:layout>
      <c:lineChart>
        <c:grouping val="standard"/>
        <c:varyColors val="0"/>
        <c:ser>
          <c:idx val="0"/>
          <c:order val="0"/>
          <c:tx>
            <c:strRef>
              <c:f>Sheet2!$B$1</c:f>
              <c:strCache>
                <c:ptCount val="1"/>
                <c:pt idx="0">
                  <c:v>熱量計</c:v>
                </c:pt>
              </c:strCache>
            </c:strRef>
          </c:tx>
          <c:spPr>
            <a:ln w="25400" cap="flat" cmpd="sng" algn="ctr">
              <a:solidFill>
                <a:schemeClr val="accent4"/>
              </a:solidFill>
              <a:prstDash val="solid"/>
            </a:ln>
            <a:effectLst/>
          </c:spPr>
          <c:marker>
            <c:symbol val="none"/>
          </c:marker>
          <c:cat>
            <c:numRef>
              <c:f>Sheet2!$A$2:$A$56</c:f>
              <c:numCache>
                <c:formatCode>General</c:formatCode>
                <c:ptCount val="55"/>
                <c:pt idx="0">
                  <c:v>1961</c:v>
                </c:pt>
                <c:pt idx="1">
                  <c:v>1962</c:v>
                </c:pt>
                <c:pt idx="2">
                  <c:v>1963</c:v>
                </c:pt>
                <c:pt idx="3">
                  <c:v>1964</c:v>
                </c:pt>
                <c:pt idx="4">
                  <c:v>1965</c:v>
                </c:pt>
                <c:pt idx="5">
                  <c:v>1966</c:v>
                </c:pt>
                <c:pt idx="6">
                  <c:v>1967</c:v>
                </c:pt>
                <c:pt idx="7">
                  <c:v>1968</c:v>
                </c:pt>
                <c:pt idx="8">
                  <c:v>1969</c:v>
                </c:pt>
                <c:pt idx="9">
                  <c:v>1970</c:v>
                </c:pt>
                <c:pt idx="10">
                  <c:v>1971</c:v>
                </c:pt>
                <c:pt idx="11">
                  <c:v>1972</c:v>
                </c:pt>
                <c:pt idx="12">
                  <c:v>1973</c:v>
                </c:pt>
                <c:pt idx="13">
                  <c:v>1974</c:v>
                </c:pt>
                <c:pt idx="14">
                  <c:v>1975</c:v>
                </c:pt>
                <c:pt idx="15">
                  <c:v>1976</c:v>
                </c:pt>
                <c:pt idx="16">
                  <c:v>1977</c:v>
                </c:pt>
                <c:pt idx="17">
                  <c:v>1978</c:v>
                </c:pt>
                <c:pt idx="18">
                  <c:v>1979</c:v>
                </c:pt>
                <c:pt idx="19">
                  <c:v>1980</c:v>
                </c:pt>
                <c:pt idx="20">
                  <c:v>1981</c:v>
                </c:pt>
                <c:pt idx="21">
                  <c:v>1982</c:v>
                </c:pt>
                <c:pt idx="22">
                  <c:v>1983</c:v>
                </c:pt>
                <c:pt idx="23">
                  <c:v>1984</c:v>
                </c:pt>
                <c:pt idx="24">
                  <c:v>1985</c:v>
                </c:pt>
                <c:pt idx="25">
                  <c:v>1986</c:v>
                </c:pt>
                <c:pt idx="26">
                  <c:v>1987</c:v>
                </c:pt>
                <c:pt idx="27">
                  <c:v>1988</c:v>
                </c:pt>
                <c:pt idx="28">
                  <c:v>1989</c:v>
                </c:pt>
                <c:pt idx="29">
                  <c:v>1990</c:v>
                </c:pt>
                <c:pt idx="30">
                  <c:v>1991</c:v>
                </c:pt>
                <c:pt idx="31">
                  <c:v>1992</c:v>
                </c:pt>
                <c:pt idx="32">
                  <c:v>1993</c:v>
                </c:pt>
                <c:pt idx="33">
                  <c:v>1994</c:v>
                </c:pt>
                <c:pt idx="34">
                  <c:v>1995</c:v>
                </c:pt>
                <c:pt idx="35">
                  <c:v>1996</c:v>
                </c:pt>
                <c:pt idx="36">
                  <c:v>1997</c:v>
                </c:pt>
                <c:pt idx="37">
                  <c:v>1998</c:v>
                </c:pt>
                <c:pt idx="38">
                  <c:v>1999</c:v>
                </c:pt>
                <c:pt idx="39">
                  <c:v>2000</c:v>
                </c:pt>
                <c:pt idx="40">
                  <c:v>2001</c:v>
                </c:pt>
                <c:pt idx="41">
                  <c:v>2002</c:v>
                </c:pt>
                <c:pt idx="42">
                  <c:v>2003</c:v>
                </c:pt>
                <c:pt idx="43">
                  <c:v>2004</c:v>
                </c:pt>
                <c:pt idx="44">
                  <c:v>2005</c:v>
                </c:pt>
                <c:pt idx="45">
                  <c:v>2006</c:v>
                </c:pt>
                <c:pt idx="46">
                  <c:v>2007</c:v>
                </c:pt>
                <c:pt idx="47">
                  <c:v>2008</c:v>
                </c:pt>
                <c:pt idx="48">
                  <c:v>2009</c:v>
                </c:pt>
                <c:pt idx="49">
                  <c:v>2010</c:v>
                </c:pt>
                <c:pt idx="50">
                  <c:v>2011</c:v>
                </c:pt>
                <c:pt idx="51">
                  <c:v>2012</c:v>
                </c:pt>
                <c:pt idx="52">
                  <c:v>2013</c:v>
                </c:pt>
                <c:pt idx="53">
                  <c:v>2014</c:v>
                </c:pt>
                <c:pt idx="54">
                  <c:v>2015</c:v>
                </c:pt>
              </c:numCache>
            </c:numRef>
          </c:cat>
          <c:val>
            <c:numRef>
              <c:f>Sheet2!$B$2:$B$56</c:f>
              <c:numCache>
                <c:formatCode>0.0_ </c:formatCode>
                <c:ptCount val="55"/>
                <c:pt idx="0">
                  <c:v>123</c:v>
                </c:pt>
                <c:pt idx="1">
                  <c:v>115</c:v>
                </c:pt>
                <c:pt idx="2">
                  <c:v>113</c:v>
                </c:pt>
                <c:pt idx="3">
                  <c:v>116</c:v>
                </c:pt>
                <c:pt idx="4">
                  <c:v>118</c:v>
                </c:pt>
                <c:pt idx="5">
                  <c:v>111</c:v>
                </c:pt>
                <c:pt idx="6">
                  <c:v>103</c:v>
                </c:pt>
                <c:pt idx="7">
                  <c:v>99</c:v>
                </c:pt>
                <c:pt idx="8">
                  <c:v>91</c:v>
                </c:pt>
                <c:pt idx="9">
                  <c:v>80</c:v>
                </c:pt>
                <c:pt idx="10">
                  <c:v>83</c:v>
                </c:pt>
                <c:pt idx="11">
                  <c:v>70</c:v>
                </c:pt>
                <c:pt idx="12">
                  <c:v>72</c:v>
                </c:pt>
                <c:pt idx="13">
                  <c:v>74</c:v>
                </c:pt>
                <c:pt idx="14">
                  <c:v>69</c:v>
                </c:pt>
                <c:pt idx="15">
                  <c:v>65</c:v>
                </c:pt>
                <c:pt idx="16">
                  <c:v>70</c:v>
                </c:pt>
                <c:pt idx="17">
                  <c:v>59</c:v>
                </c:pt>
                <c:pt idx="18">
                  <c:v>57</c:v>
                </c:pt>
                <c:pt idx="19">
                  <c:v>57</c:v>
                </c:pt>
                <c:pt idx="20">
                  <c:v>54</c:v>
                </c:pt>
                <c:pt idx="21">
                  <c:v>53</c:v>
                </c:pt>
                <c:pt idx="22">
                  <c:v>51</c:v>
                </c:pt>
                <c:pt idx="23">
                  <c:v>55.6</c:v>
                </c:pt>
                <c:pt idx="24">
                  <c:v>56.1</c:v>
                </c:pt>
                <c:pt idx="25">
                  <c:v>47.7</c:v>
                </c:pt>
                <c:pt idx="26">
                  <c:v>45.8</c:v>
                </c:pt>
                <c:pt idx="27">
                  <c:v>46.6</c:v>
                </c:pt>
                <c:pt idx="28">
                  <c:v>45.4</c:v>
                </c:pt>
                <c:pt idx="29">
                  <c:v>43.1</c:v>
                </c:pt>
                <c:pt idx="30">
                  <c:v>41.2</c:v>
                </c:pt>
                <c:pt idx="31">
                  <c:v>39.200000000000003</c:v>
                </c:pt>
                <c:pt idx="32">
                  <c:v>39.9</c:v>
                </c:pt>
                <c:pt idx="33">
                  <c:v>38.5</c:v>
                </c:pt>
                <c:pt idx="34">
                  <c:v>37.300000000000004</c:v>
                </c:pt>
                <c:pt idx="35">
                  <c:v>37.200000000000003</c:v>
                </c:pt>
                <c:pt idx="36">
                  <c:v>37.1</c:v>
                </c:pt>
                <c:pt idx="37">
                  <c:v>36.700000000000003</c:v>
                </c:pt>
                <c:pt idx="38">
                  <c:v>35.800000000000004</c:v>
                </c:pt>
                <c:pt idx="39">
                  <c:v>35.4</c:v>
                </c:pt>
                <c:pt idx="40">
                  <c:v>34.6</c:v>
                </c:pt>
                <c:pt idx="41">
                  <c:v>35.6</c:v>
                </c:pt>
                <c:pt idx="42">
                  <c:v>34.1</c:v>
                </c:pt>
                <c:pt idx="43">
                  <c:v>32.1</c:v>
                </c:pt>
                <c:pt idx="44">
                  <c:v>30.2</c:v>
                </c:pt>
                <c:pt idx="45">
                  <c:v>32.1</c:v>
                </c:pt>
                <c:pt idx="46">
                  <c:v>30.4</c:v>
                </c:pt>
                <c:pt idx="47">
                  <c:v>32.200000000000003</c:v>
                </c:pt>
                <c:pt idx="48">
                  <c:v>31.7</c:v>
                </c:pt>
                <c:pt idx="49">
                  <c:v>31.3</c:v>
                </c:pt>
                <c:pt idx="50">
                  <c:v>33.9</c:v>
                </c:pt>
                <c:pt idx="51">
                  <c:v>32.700000000000003</c:v>
                </c:pt>
                <c:pt idx="52">
                  <c:v>32.9</c:v>
                </c:pt>
                <c:pt idx="53">
                  <c:v>34</c:v>
                </c:pt>
                <c:pt idx="54">
                  <c:v>31.4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177-476A-9AC4-ACC69364DAA5}"/>
            </c:ext>
          </c:extLst>
        </c:ser>
        <c:ser>
          <c:idx val="1"/>
          <c:order val="1"/>
          <c:tx>
            <c:strRef>
              <c:f>Sheet2!$C$1</c:f>
              <c:strCache>
                <c:ptCount val="1"/>
                <c:pt idx="0">
                  <c:v>價值計</c:v>
                </c:pt>
              </c:strCache>
            </c:strRef>
          </c:tx>
          <c:marker>
            <c:symbol val="none"/>
          </c:marker>
          <c:cat>
            <c:numRef>
              <c:f>Sheet2!$A$2:$A$56</c:f>
              <c:numCache>
                <c:formatCode>General</c:formatCode>
                <c:ptCount val="55"/>
                <c:pt idx="0">
                  <c:v>1961</c:v>
                </c:pt>
                <c:pt idx="1">
                  <c:v>1962</c:v>
                </c:pt>
                <c:pt idx="2">
                  <c:v>1963</c:v>
                </c:pt>
                <c:pt idx="3">
                  <c:v>1964</c:v>
                </c:pt>
                <c:pt idx="4">
                  <c:v>1965</c:v>
                </c:pt>
                <c:pt idx="5">
                  <c:v>1966</c:v>
                </c:pt>
                <c:pt idx="6">
                  <c:v>1967</c:v>
                </c:pt>
                <c:pt idx="7">
                  <c:v>1968</c:v>
                </c:pt>
                <c:pt idx="8">
                  <c:v>1969</c:v>
                </c:pt>
                <c:pt idx="9">
                  <c:v>1970</c:v>
                </c:pt>
                <c:pt idx="10">
                  <c:v>1971</c:v>
                </c:pt>
                <c:pt idx="11">
                  <c:v>1972</c:v>
                </c:pt>
                <c:pt idx="12">
                  <c:v>1973</c:v>
                </c:pt>
                <c:pt idx="13">
                  <c:v>1974</c:v>
                </c:pt>
                <c:pt idx="14">
                  <c:v>1975</c:v>
                </c:pt>
                <c:pt idx="15">
                  <c:v>1976</c:v>
                </c:pt>
                <c:pt idx="16">
                  <c:v>1977</c:v>
                </c:pt>
                <c:pt idx="17">
                  <c:v>1978</c:v>
                </c:pt>
                <c:pt idx="18">
                  <c:v>1979</c:v>
                </c:pt>
                <c:pt idx="19">
                  <c:v>1980</c:v>
                </c:pt>
                <c:pt idx="20">
                  <c:v>1981</c:v>
                </c:pt>
                <c:pt idx="21">
                  <c:v>1982</c:v>
                </c:pt>
                <c:pt idx="22">
                  <c:v>1983</c:v>
                </c:pt>
                <c:pt idx="23">
                  <c:v>1984</c:v>
                </c:pt>
                <c:pt idx="24">
                  <c:v>1985</c:v>
                </c:pt>
                <c:pt idx="25">
                  <c:v>1986</c:v>
                </c:pt>
                <c:pt idx="26">
                  <c:v>1987</c:v>
                </c:pt>
                <c:pt idx="27">
                  <c:v>1988</c:v>
                </c:pt>
                <c:pt idx="28">
                  <c:v>1989</c:v>
                </c:pt>
                <c:pt idx="29">
                  <c:v>1990</c:v>
                </c:pt>
                <c:pt idx="30">
                  <c:v>1991</c:v>
                </c:pt>
                <c:pt idx="31">
                  <c:v>1992</c:v>
                </c:pt>
                <c:pt idx="32">
                  <c:v>1993</c:v>
                </c:pt>
                <c:pt idx="33">
                  <c:v>1994</c:v>
                </c:pt>
                <c:pt idx="34">
                  <c:v>1995</c:v>
                </c:pt>
                <c:pt idx="35">
                  <c:v>1996</c:v>
                </c:pt>
                <c:pt idx="36">
                  <c:v>1997</c:v>
                </c:pt>
                <c:pt idx="37">
                  <c:v>1998</c:v>
                </c:pt>
                <c:pt idx="38">
                  <c:v>1999</c:v>
                </c:pt>
                <c:pt idx="39">
                  <c:v>2000</c:v>
                </c:pt>
                <c:pt idx="40">
                  <c:v>2001</c:v>
                </c:pt>
                <c:pt idx="41">
                  <c:v>2002</c:v>
                </c:pt>
                <c:pt idx="42">
                  <c:v>2003</c:v>
                </c:pt>
                <c:pt idx="43">
                  <c:v>2004</c:v>
                </c:pt>
                <c:pt idx="44">
                  <c:v>2005</c:v>
                </c:pt>
                <c:pt idx="45">
                  <c:v>2006</c:v>
                </c:pt>
                <c:pt idx="46">
                  <c:v>2007</c:v>
                </c:pt>
                <c:pt idx="47">
                  <c:v>2008</c:v>
                </c:pt>
                <c:pt idx="48">
                  <c:v>2009</c:v>
                </c:pt>
                <c:pt idx="49">
                  <c:v>2010</c:v>
                </c:pt>
                <c:pt idx="50">
                  <c:v>2011</c:v>
                </c:pt>
                <c:pt idx="51">
                  <c:v>2012</c:v>
                </c:pt>
                <c:pt idx="52">
                  <c:v>2013</c:v>
                </c:pt>
                <c:pt idx="53">
                  <c:v>2014</c:v>
                </c:pt>
                <c:pt idx="54">
                  <c:v>2015</c:v>
                </c:pt>
              </c:numCache>
            </c:numRef>
          </c:cat>
          <c:val>
            <c:numRef>
              <c:f>Sheet2!$C$2:$C$56</c:f>
              <c:numCache>
                <c:formatCode>General</c:formatCode>
                <c:ptCount val="55"/>
                <c:pt idx="23" formatCode="0.0_);[Red]\(0.0\)">
                  <c:v>90</c:v>
                </c:pt>
                <c:pt idx="24" formatCode="0.0_);[Red]\(0.0\)">
                  <c:v>88</c:v>
                </c:pt>
                <c:pt idx="25" formatCode="0.0_);[Red]\(0.0\)">
                  <c:v>86.5</c:v>
                </c:pt>
                <c:pt idx="26" formatCode="0.0_);[Red]\(0.0\)">
                  <c:v>88.9</c:v>
                </c:pt>
                <c:pt idx="27" formatCode="0.0_);[Red]\(0.0\)">
                  <c:v>89.7</c:v>
                </c:pt>
                <c:pt idx="28" formatCode="0.0_);[Red]\(0.0\)">
                  <c:v>89.1</c:v>
                </c:pt>
                <c:pt idx="29" formatCode="0.0_);[Red]\(0.0\)">
                  <c:v>88.2</c:v>
                </c:pt>
                <c:pt idx="30" formatCode="0.0_);[Red]\(0.0\)">
                  <c:v>88.8</c:v>
                </c:pt>
                <c:pt idx="31" formatCode="0.0_);[Red]\(0.0\)">
                  <c:v>83.8</c:v>
                </c:pt>
                <c:pt idx="32" formatCode="0.0_);[Red]\(0.0\)">
                  <c:v>83.8</c:v>
                </c:pt>
                <c:pt idx="33" formatCode="0.0_);[Red]\(0.0\)">
                  <c:v>82.6</c:v>
                </c:pt>
                <c:pt idx="34" formatCode="0.0_);[Red]\(0.0\)">
                  <c:v>84.9</c:v>
                </c:pt>
                <c:pt idx="35" formatCode="0.0_);[Red]\(0.0\)">
                  <c:v>83</c:v>
                </c:pt>
                <c:pt idx="36" formatCode="0.0_);[Red]\(0.0\)">
                  <c:v>79.599999999999994</c:v>
                </c:pt>
                <c:pt idx="37" formatCode="0.0_);[Red]\(0.0\)">
                  <c:v>79.2</c:v>
                </c:pt>
                <c:pt idx="38" formatCode="0.0_);[Red]\(0.0\)">
                  <c:v>77.8</c:v>
                </c:pt>
                <c:pt idx="39" formatCode="0.0_);[Red]\(0.0\)">
                  <c:v>79.7</c:v>
                </c:pt>
                <c:pt idx="40" formatCode="0.0_);[Red]\(0.0\)">
                  <c:v>81.900000000000006</c:v>
                </c:pt>
                <c:pt idx="41" formatCode="0.0_);[Red]\(0.0\)">
                  <c:v>81.400000000000006</c:v>
                </c:pt>
                <c:pt idx="42" formatCode="0.0_);[Red]\(0.0\)">
                  <c:v>77.8</c:v>
                </c:pt>
                <c:pt idx="43" formatCode="0.0_);[Red]\(0.0\)">
                  <c:v>75.5</c:v>
                </c:pt>
                <c:pt idx="44" formatCode="0.0_);[Red]\(0.0\)">
                  <c:v>74</c:v>
                </c:pt>
                <c:pt idx="45" formatCode="0.0_);[Red]\(0.0\)">
                  <c:v>74.5</c:v>
                </c:pt>
                <c:pt idx="46" formatCode="0.0_);[Red]\(0.0\)">
                  <c:v>73.3</c:v>
                </c:pt>
                <c:pt idx="47" formatCode="0.0_);[Red]\(0.0\)">
                  <c:v>70.599999999999994</c:v>
                </c:pt>
                <c:pt idx="48" formatCode="0.0_);[Red]\(0.0\)">
                  <c:v>68.900000000000006</c:v>
                </c:pt>
                <c:pt idx="49" formatCode="0.0_);[Red]\(0.0\)">
                  <c:v>67.900000000000006</c:v>
                </c:pt>
                <c:pt idx="50" formatCode="0.0_);[Red]\(0.0\)">
                  <c:v>69.099999999999994</c:v>
                </c:pt>
                <c:pt idx="51" formatCode="0.0_);[Red]\(0.0\)">
                  <c:v>67.900000000000006</c:v>
                </c:pt>
                <c:pt idx="52" formatCode="0.0_);[Red]\(0.0\)">
                  <c:v>67.900000000000006</c:v>
                </c:pt>
                <c:pt idx="53" formatCode="0.0_);[Red]\(0.0\)">
                  <c:v>68.3</c:v>
                </c:pt>
                <c:pt idx="54" formatCode="0.0_);[Red]\(0.0\)">
                  <c:v>66.400000000000006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177-476A-9AC4-ACC69364DAA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43895552"/>
        <c:axId val="143909632"/>
      </c:lineChart>
      <c:catAx>
        <c:axId val="1438955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0" vert="horz"/>
          <a:lstStyle/>
          <a:p>
            <a:pPr>
              <a:defRPr sz="1050" b="0"/>
            </a:pPr>
            <a:endParaRPr lang="zh-TW"/>
          </a:p>
        </c:txPr>
        <c:crossAx val="143909632"/>
        <c:crosses val="autoZero"/>
        <c:auto val="1"/>
        <c:lblAlgn val="ctr"/>
        <c:lblOffset val="100"/>
        <c:noMultiLvlLbl val="0"/>
      </c:catAx>
      <c:valAx>
        <c:axId val="143909632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(%)</a:t>
                </a:r>
                <a:endParaRPr lang="zh-TW"/>
              </a:p>
            </c:rich>
          </c:tx>
          <c:overlay val="0"/>
        </c:title>
        <c:numFmt formatCode="0.0_ " sourceLinked="1"/>
        <c:majorTickMark val="none"/>
        <c:minorTickMark val="none"/>
        <c:tickLblPos val="nextTo"/>
        <c:txPr>
          <a:bodyPr/>
          <a:lstStyle/>
          <a:p>
            <a:pPr>
              <a:defRPr sz="1000" b="1"/>
            </a:pPr>
            <a:endParaRPr lang="zh-TW"/>
          </a:p>
        </c:txPr>
        <c:crossAx val="143895552"/>
        <c:crosses val="autoZero"/>
        <c:crossBetween val="between"/>
      </c:valAx>
      <c:spPr>
        <a:solidFill>
          <a:schemeClr val="lt1"/>
        </a:solidFill>
        <a:ln w="25400" cap="flat" cmpd="sng" algn="ctr">
          <a:solidFill>
            <a:schemeClr val="accent6"/>
          </a:solidFill>
          <a:prstDash val="solid"/>
        </a:ln>
        <a:effectLst/>
      </c:spPr>
    </c:plotArea>
    <c:legend>
      <c:legendPos val="r"/>
      <c:legendEntry>
        <c:idx val="0"/>
        <c:txPr>
          <a:bodyPr/>
          <a:lstStyle/>
          <a:p>
            <a:pPr>
              <a:defRPr sz="1600"/>
            </a:pPr>
            <a:endParaRPr lang="zh-TW"/>
          </a:p>
        </c:txPr>
      </c:legendEntry>
      <c:legendEntry>
        <c:idx val="1"/>
        <c:txPr>
          <a:bodyPr/>
          <a:lstStyle/>
          <a:p>
            <a:pPr>
              <a:defRPr sz="1600"/>
            </a:pPr>
            <a:endParaRPr lang="zh-TW"/>
          </a:p>
        </c:txPr>
      </c:legendEntry>
      <c:layout>
        <c:manualLayout>
          <c:xMode val="edge"/>
          <c:yMode val="edge"/>
          <c:x val="0.53654696527424794"/>
          <c:y val="0.10966764887035038"/>
          <c:w val="0.33048130573088708"/>
          <c:h val="9.820534939388352E-2"/>
        </c:manualLayout>
      </c:layout>
      <c:overlay val="0"/>
    </c:legend>
    <c:plotVisOnly val="1"/>
    <c:dispBlanksAs val="gap"/>
    <c:showDLblsOverMax val="0"/>
  </c:chart>
  <c:spPr>
    <a:noFill/>
  </c:spPr>
  <c:txPr>
    <a:bodyPr/>
    <a:lstStyle/>
    <a:p>
      <a:pPr>
        <a:defRPr>
          <a:latin typeface="Times New Roman" pitchFamily="18" charset="0"/>
          <a:ea typeface="標楷體" pitchFamily="65" charset="-120"/>
          <a:cs typeface="Times New Roman" pitchFamily="18" charset="0"/>
        </a:defRPr>
      </a:pPr>
      <a:endParaRPr lang="zh-TW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5693870552844553E-2"/>
          <c:y val="5.8517395126031747E-2"/>
          <c:w val="0.83061499665483007"/>
          <c:h val="0.7492515129037949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稻作面積與產量!$G$1</c:f>
              <c:strCache>
                <c:ptCount val="1"/>
                <c:pt idx="0">
                  <c:v>收穫面積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稻作面積與產量!$F$2:$F$58</c:f>
              <c:numCache>
                <c:formatCode>General</c:formatCode>
                <c:ptCount val="57"/>
                <c:pt idx="0">
                  <c:v>57</c:v>
                </c:pt>
                <c:pt idx="1">
                  <c:v>58</c:v>
                </c:pt>
                <c:pt idx="2">
                  <c:v>59</c:v>
                </c:pt>
                <c:pt idx="3">
                  <c:v>60</c:v>
                </c:pt>
                <c:pt idx="4">
                  <c:v>61</c:v>
                </c:pt>
                <c:pt idx="5">
                  <c:v>62</c:v>
                </c:pt>
                <c:pt idx="6">
                  <c:v>63</c:v>
                </c:pt>
                <c:pt idx="7">
                  <c:v>64</c:v>
                </c:pt>
                <c:pt idx="8">
                  <c:v>65</c:v>
                </c:pt>
                <c:pt idx="9">
                  <c:v>66</c:v>
                </c:pt>
                <c:pt idx="10">
                  <c:v>67</c:v>
                </c:pt>
                <c:pt idx="11">
                  <c:v>68</c:v>
                </c:pt>
                <c:pt idx="12">
                  <c:v>69</c:v>
                </c:pt>
                <c:pt idx="13">
                  <c:v>70</c:v>
                </c:pt>
                <c:pt idx="14">
                  <c:v>71</c:v>
                </c:pt>
                <c:pt idx="15">
                  <c:v>72</c:v>
                </c:pt>
                <c:pt idx="16">
                  <c:v>73</c:v>
                </c:pt>
                <c:pt idx="17">
                  <c:v>74</c:v>
                </c:pt>
                <c:pt idx="18">
                  <c:v>75</c:v>
                </c:pt>
                <c:pt idx="19">
                  <c:v>76</c:v>
                </c:pt>
                <c:pt idx="20">
                  <c:v>77</c:v>
                </c:pt>
                <c:pt idx="21">
                  <c:v>78</c:v>
                </c:pt>
                <c:pt idx="22">
                  <c:v>79</c:v>
                </c:pt>
                <c:pt idx="23">
                  <c:v>80</c:v>
                </c:pt>
                <c:pt idx="24">
                  <c:v>81</c:v>
                </c:pt>
                <c:pt idx="25">
                  <c:v>82</c:v>
                </c:pt>
                <c:pt idx="26">
                  <c:v>83</c:v>
                </c:pt>
                <c:pt idx="27">
                  <c:v>84</c:v>
                </c:pt>
                <c:pt idx="28">
                  <c:v>85</c:v>
                </c:pt>
                <c:pt idx="29">
                  <c:v>86</c:v>
                </c:pt>
                <c:pt idx="30">
                  <c:v>87</c:v>
                </c:pt>
                <c:pt idx="31">
                  <c:v>88</c:v>
                </c:pt>
                <c:pt idx="32">
                  <c:v>89</c:v>
                </c:pt>
                <c:pt idx="33">
                  <c:v>90</c:v>
                </c:pt>
                <c:pt idx="34">
                  <c:v>91</c:v>
                </c:pt>
                <c:pt idx="35">
                  <c:v>92</c:v>
                </c:pt>
                <c:pt idx="36">
                  <c:v>93</c:v>
                </c:pt>
                <c:pt idx="37">
                  <c:v>94</c:v>
                </c:pt>
                <c:pt idx="38">
                  <c:v>95</c:v>
                </c:pt>
                <c:pt idx="39">
                  <c:v>96</c:v>
                </c:pt>
                <c:pt idx="40">
                  <c:v>97</c:v>
                </c:pt>
                <c:pt idx="41">
                  <c:v>98</c:v>
                </c:pt>
                <c:pt idx="42">
                  <c:v>99</c:v>
                </c:pt>
                <c:pt idx="43">
                  <c:v>100</c:v>
                </c:pt>
                <c:pt idx="44">
                  <c:v>101</c:v>
                </c:pt>
                <c:pt idx="45">
                  <c:v>102</c:v>
                </c:pt>
                <c:pt idx="46">
                  <c:v>103</c:v>
                </c:pt>
                <c:pt idx="47">
                  <c:v>104</c:v>
                </c:pt>
                <c:pt idx="48">
                  <c:v>105</c:v>
                </c:pt>
                <c:pt idx="49">
                  <c:v>106</c:v>
                </c:pt>
                <c:pt idx="50">
                  <c:v>107</c:v>
                </c:pt>
                <c:pt idx="51">
                  <c:v>108</c:v>
                </c:pt>
                <c:pt idx="52">
                  <c:v>109</c:v>
                </c:pt>
                <c:pt idx="53">
                  <c:v>110</c:v>
                </c:pt>
                <c:pt idx="54">
                  <c:v>111</c:v>
                </c:pt>
                <c:pt idx="55">
                  <c:v>112</c:v>
                </c:pt>
                <c:pt idx="56">
                  <c:v>113</c:v>
                </c:pt>
              </c:numCache>
            </c:numRef>
          </c:cat>
          <c:val>
            <c:numRef>
              <c:f>稻作面積與產量!$G$2:$G$58</c:f>
              <c:numCache>
                <c:formatCode>#,##0.0_ </c:formatCode>
                <c:ptCount val="57"/>
                <c:pt idx="0">
                  <c:v>78.990600000000001</c:v>
                </c:pt>
                <c:pt idx="1">
                  <c:v>78.659199999999998</c:v>
                </c:pt>
                <c:pt idx="2">
                  <c:v>77.613600000000005</c:v>
                </c:pt>
                <c:pt idx="3">
                  <c:v>75.345100000000002</c:v>
                </c:pt>
                <c:pt idx="4">
                  <c:v>74.156999999999996</c:v>
                </c:pt>
                <c:pt idx="5">
                  <c:v>72.416399999999996</c:v>
                </c:pt>
                <c:pt idx="6">
                  <c:v>77.784899999999993</c:v>
                </c:pt>
                <c:pt idx="7">
                  <c:v>79.024799999999999</c:v>
                </c:pt>
                <c:pt idx="8">
                  <c:v>78.634299999999996</c:v>
                </c:pt>
                <c:pt idx="9">
                  <c:v>77.760900000000007</c:v>
                </c:pt>
                <c:pt idx="10">
                  <c:v>75.230800000000002</c:v>
                </c:pt>
                <c:pt idx="11">
                  <c:v>72.061199999999999</c:v>
                </c:pt>
                <c:pt idx="12">
                  <c:v>63.743699999999997</c:v>
                </c:pt>
                <c:pt idx="13">
                  <c:v>66.708200000000005</c:v>
                </c:pt>
                <c:pt idx="14">
                  <c:v>65.937899999999999</c:v>
                </c:pt>
                <c:pt idx="15">
                  <c:v>64.547899999999998</c:v>
                </c:pt>
                <c:pt idx="16">
                  <c:v>58.669199999999996</c:v>
                </c:pt>
                <c:pt idx="17">
                  <c:v>56.367800000000003</c:v>
                </c:pt>
                <c:pt idx="18">
                  <c:v>53.156100000000002</c:v>
                </c:pt>
                <c:pt idx="19">
                  <c:v>50.1492</c:v>
                </c:pt>
                <c:pt idx="20">
                  <c:v>47.106499999999997</c:v>
                </c:pt>
                <c:pt idx="21">
                  <c:v>47.545400000000001</c:v>
                </c:pt>
                <c:pt idx="22">
                  <c:v>45.426600000000001</c:v>
                </c:pt>
                <c:pt idx="23">
                  <c:v>42.880200000000002</c:v>
                </c:pt>
                <c:pt idx="24">
                  <c:v>39.715000000000003</c:v>
                </c:pt>
                <c:pt idx="25">
                  <c:v>39.092700000000001</c:v>
                </c:pt>
                <c:pt idx="26">
                  <c:v>36.5837</c:v>
                </c:pt>
                <c:pt idx="27">
                  <c:v>36.347900000000003</c:v>
                </c:pt>
                <c:pt idx="28">
                  <c:v>34.776200000000003</c:v>
                </c:pt>
                <c:pt idx="29">
                  <c:v>36.421199999999999</c:v>
                </c:pt>
                <c:pt idx="30">
                  <c:v>35.768700000000003</c:v>
                </c:pt>
                <c:pt idx="31">
                  <c:v>35.3065</c:v>
                </c:pt>
                <c:pt idx="32">
                  <c:v>33.960099999999997</c:v>
                </c:pt>
                <c:pt idx="33">
                  <c:v>33.161900000000003</c:v>
                </c:pt>
                <c:pt idx="34">
                  <c:v>30.684000000000001</c:v>
                </c:pt>
                <c:pt idx="35">
                  <c:v>27.212399999999999</c:v>
                </c:pt>
                <c:pt idx="36">
                  <c:v>23.701499999999999</c:v>
                </c:pt>
                <c:pt idx="37">
                  <c:v>26.9023</c:v>
                </c:pt>
                <c:pt idx="38">
                  <c:v>26.3188</c:v>
                </c:pt>
                <c:pt idx="39">
                  <c:v>26.011600000000001</c:v>
                </c:pt>
                <c:pt idx="40">
                  <c:v>25.229199999999999</c:v>
                </c:pt>
                <c:pt idx="41">
                  <c:v>25.459</c:v>
                </c:pt>
                <c:pt idx="42">
                  <c:v>24.386199999999999</c:v>
                </c:pt>
                <c:pt idx="43">
                  <c:v>25.4255</c:v>
                </c:pt>
                <c:pt idx="44">
                  <c:v>26.0762</c:v>
                </c:pt>
                <c:pt idx="45">
                  <c:v>27.016500000000001</c:v>
                </c:pt>
                <c:pt idx="46">
                  <c:v>27.1051</c:v>
                </c:pt>
                <c:pt idx="47">
                  <c:v>25.1861</c:v>
                </c:pt>
                <c:pt idx="48">
                  <c:v>27.383700000000001</c:v>
                </c:pt>
                <c:pt idx="49">
                  <c:v>27.467700000000001</c:v>
                </c:pt>
                <c:pt idx="50">
                  <c:v>27.150600000000001</c:v>
                </c:pt>
                <c:pt idx="51">
                  <c:v>27.006599999999999</c:v>
                </c:pt>
                <c:pt idx="52">
                  <c:v>26.1784</c:v>
                </c:pt>
                <c:pt idx="53">
                  <c:v>22.402200000000001</c:v>
                </c:pt>
                <c:pt idx="54">
                  <c:v>23.807099999999998</c:v>
                </c:pt>
                <c:pt idx="55">
                  <c:v>22.241299999999999</c:v>
                </c:pt>
                <c:pt idx="56">
                  <c:v>24.035699999999999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75C-484D-9B32-CA2D2A30936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-21"/>
        <c:axId val="556083200"/>
        <c:axId val="556082240"/>
      </c:barChart>
      <c:lineChart>
        <c:grouping val="standard"/>
        <c:varyColors val="0"/>
        <c:ser>
          <c:idx val="1"/>
          <c:order val="1"/>
          <c:tx>
            <c:strRef>
              <c:f>稻作面積與產量!$H$1</c:f>
              <c:strCache>
                <c:ptCount val="1"/>
                <c:pt idx="0">
                  <c:v>糙米產量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val>
            <c:numRef>
              <c:f>稻作面積與產量!$H$2:$H$58</c:f>
              <c:numCache>
                <c:formatCode>#,##0.0_ </c:formatCode>
                <c:ptCount val="57"/>
                <c:pt idx="0">
                  <c:v>251.81039999999999</c:v>
                </c:pt>
                <c:pt idx="1">
                  <c:v>232.1634</c:v>
                </c:pt>
                <c:pt idx="2">
                  <c:v>246.26429999999999</c:v>
                </c:pt>
                <c:pt idx="3">
                  <c:v>231.3802</c:v>
                </c:pt>
                <c:pt idx="4">
                  <c:v>244.03290000000001</c:v>
                </c:pt>
                <c:pt idx="5">
                  <c:v>225.47300000000001</c:v>
                </c:pt>
                <c:pt idx="6">
                  <c:v>245.24170000000001</c:v>
                </c:pt>
                <c:pt idx="7">
                  <c:v>249.41829999999999</c:v>
                </c:pt>
                <c:pt idx="8">
                  <c:v>271.29849999999999</c:v>
                </c:pt>
                <c:pt idx="9">
                  <c:v>264.887</c:v>
                </c:pt>
                <c:pt idx="10">
                  <c:v>244.44900000000001</c:v>
                </c:pt>
                <c:pt idx="11">
                  <c:v>244.98169999999999</c:v>
                </c:pt>
                <c:pt idx="12">
                  <c:v>235.35900000000001</c:v>
                </c:pt>
                <c:pt idx="13">
                  <c:v>237.50960000000001</c:v>
                </c:pt>
                <c:pt idx="14">
                  <c:v>248.2602</c:v>
                </c:pt>
                <c:pt idx="15">
                  <c:v>248.5197</c:v>
                </c:pt>
                <c:pt idx="16">
                  <c:v>224.41749999999999</c:v>
                </c:pt>
                <c:pt idx="17">
                  <c:v>217.3563</c:v>
                </c:pt>
                <c:pt idx="18">
                  <c:v>197.38229999999999</c:v>
                </c:pt>
                <c:pt idx="19">
                  <c:v>190.04750000000001</c:v>
                </c:pt>
                <c:pt idx="20">
                  <c:v>184.4785</c:v>
                </c:pt>
                <c:pt idx="21">
                  <c:v>186.459</c:v>
                </c:pt>
                <c:pt idx="22">
                  <c:v>180.65960000000001</c:v>
                </c:pt>
                <c:pt idx="23">
                  <c:v>181.8732</c:v>
                </c:pt>
                <c:pt idx="24">
                  <c:v>162.78540000000001</c:v>
                </c:pt>
                <c:pt idx="25">
                  <c:v>181.97739999999999</c:v>
                </c:pt>
                <c:pt idx="26">
                  <c:v>167.8776</c:v>
                </c:pt>
                <c:pt idx="27">
                  <c:v>168.05350000000001</c:v>
                </c:pt>
                <c:pt idx="28">
                  <c:v>157.72890000000001</c:v>
                </c:pt>
                <c:pt idx="29">
                  <c:v>166.27330000000001</c:v>
                </c:pt>
                <c:pt idx="30">
                  <c:v>148.9392</c:v>
                </c:pt>
                <c:pt idx="31">
                  <c:v>155.85939999999999</c:v>
                </c:pt>
                <c:pt idx="32">
                  <c:v>154.01220000000001</c:v>
                </c:pt>
                <c:pt idx="33">
                  <c:v>139.62739999999999</c:v>
                </c:pt>
                <c:pt idx="34">
                  <c:v>146.06700000000001</c:v>
                </c:pt>
                <c:pt idx="35">
                  <c:v>133.8287</c:v>
                </c:pt>
                <c:pt idx="36">
                  <c:v>116.458</c:v>
                </c:pt>
                <c:pt idx="37">
                  <c:v>118.75960000000001</c:v>
                </c:pt>
                <c:pt idx="38">
                  <c:v>126.1803</c:v>
                </c:pt>
                <c:pt idx="39">
                  <c:v>109.82680000000001</c:v>
                </c:pt>
                <c:pt idx="40">
                  <c:v>117.81780000000001</c:v>
                </c:pt>
                <c:pt idx="41">
                  <c:v>127.6534</c:v>
                </c:pt>
                <c:pt idx="42">
                  <c:v>116.7972</c:v>
                </c:pt>
                <c:pt idx="43">
                  <c:v>134.77670000000001</c:v>
                </c:pt>
                <c:pt idx="44">
                  <c:v>136.82149999999999</c:v>
                </c:pt>
                <c:pt idx="45">
                  <c:v>127.54559999999999</c:v>
                </c:pt>
                <c:pt idx="46">
                  <c:v>139.9392</c:v>
                </c:pt>
                <c:pt idx="47">
                  <c:v>126.03619999999999</c:v>
                </c:pt>
                <c:pt idx="48">
                  <c:v>126.4128</c:v>
                </c:pt>
                <c:pt idx="49">
                  <c:v>139.6071</c:v>
                </c:pt>
                <c:pt idx="50">
                  <c:v>156.16419999999999</c:v>
                </c:pt>
                <c:pt idx="51">
                  <c:v>142.82509999999999</c:v>
                </c:pt>
                <c:pt idx="52">
                  <c:v>138.71770000000001</c:v>
                </c:pt>
                <c:pt idx="53">
                  <c:v>124.16679999999999</c:v>
                </c:pt>
                <c:pt idx="54">
                  <c:v>125.1511</c:v>
                </c:pt>
                <c:pt idx="55">
                  <c:v>114.7898</c:v>
                </c:pt>
                <c:pt idx="56">
                  <c:v>121.9183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75C-484D-9B32-CA2D2A30936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56068320"/>
        <c:axId val="556065440"/>
      </c:lineChart>
      <c:catAx>
        <c:axId val="55608320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zh-TW" altLang="en-US" sz="1600" dirty="0"/>
                  <a:t>年度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zh-TW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556082240"/>
        <c:crosses val="autoZero"/>
        <c:auto val="1"/>
        <c:lblAlgn val="ctr"/>
        <c:lblOffset val="100"/>
        <c:noMultiLvlLbl val="0"/>
      </c:catAx>
      <c:valAx>
        <c:axId val="5560822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wordArtVertRtl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zh-TW" altLang="en-US" sz="1600" dirty="0"/>
                  <a:t>萬公頃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wordArtVertRtl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zh-TW"/>
            </a:p>
          </c:txPr>
        </c:title>
        <c:numFmt formatCode="#,##0_ 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556083200"/>
        <c:crosses val="autoZero"/>
        <c:crossBetween val="between"/>
      </c:valAx>
      <c:valAx>
        <c:axId val="556065440"/>
        <c:scaling>
          <c:orientation val="minMax"/>
          <c:max val="300"/>
        </c:scaling>
        <c:delete val="0"/>
        <c:axPos val="r"/>
        <c:title>
          <c:tx>
            <c:rich>
              <a:bodyPr rot="0" spcFirstLastPara="1" vertOverflow="ellipsis" vert="wordArtVertRtl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zh-TW" altLang="en-US" sz="1600" dirty="0"/>
                  <a:t>萬公噸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wordArtVertRtl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zh-TW"/>
            </a:p>
          </c:txPr>
        </c:title>
        <c:numFmt formatCode="#,##0_ 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556068320"/>
        <c:crosses val="max"/>
        <c:crossBetween val="between"/>
      </c:valAx>
      <c:catAx>
        <c:axId val="556068320"/>
        <c:scaling>
          <c:orientation val="minMax"/>
        </c:scaling>
        <c:delete val="1"/>
        <c:axPos val="b"/>
        <c:majorTickMark val="out"/>
        <c:minorTickMark val="none"/>
        <c:tickLblPos val="nextTo"/>
        <c:crossAx val="556065440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7702652977201381"/>
          <c:y val="0.93289266878843524"/>
          <c:w val="0.50803837277541952"/>
          <c:h val="5.413897372549316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TW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zh-TW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0609192047404415E-2"/>
          <c:y val="9.6174268006152794E-2"/>
          <c:w val="0.90517284373872031"/>
          <c:h val="0.770536841508651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工作表1!$B$1</c:f>
              <c:strCache>
                <c:ptCount val="1"/>
                <c:pt idx="0">
                  <c:v>糧食毛供給量
(糙米，萬公噸)
COA農業統計動態查詢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工作表1!$A$2:$A$73</c:f>
              <c:numCache>
                <c:formatCode>0_);[Red]\(0\)</c:formatCode>
                <c:ptCount val="72"/>
                <c:pt idx="0">
                  <c:v>41</c:v>
                </c:pt>
                <c:pt idx="1">
                  <c:v>42</c:v>
                </c:pt>
                <c:pt idx="2">
                  <c:v>43</c:v>
                </c:pt>
                <c:pt idx="3">
                  <c:v>44</c:v>
                </c:pt>
                <c:pt idx="4">
                  <c:v>45</c:v>
                </c:pt>
                <c:pt idx="5">
                  <c:v>46</c:v>
                </c:pt>
                <c:pt idx="6">
                  <c:v>47</c:v>
                </c:pt>
                <c:pt idx="7">
                  <c:v>48</c:v>
                </c:pt>
                <c:pt idx="8">
                  <c:v>49</c:v>
                </c:pt>
                <c:pt idx="9">
                  <c:v>50</c:v>
                </c:pt>
                <c:pt idx="10">
                  <c:v>51</c:v>
                </c:pt>
                <c:pt idx="11">
                  <c:v>52</c:v>
                </c:pt>
                <c:pt idx="12">
                  <c:v>53</c:v>
                </c:pt>
                <c:pt idx="13">
                  <c:v>54</c:v>
                </c:pt>
                <c:pt idx="14">
                  <c:v>55</c:v>
                </c:pt>
                <c:pt idx="15">
                  <c:v>56</c:v>
                </c:pt>
                <c:pt idx="16">
                  <c:v>57</c:v>
                </c:pt>
                <c:pt idx="17">
                  <c:v>58</c:v>
                </c:pt>
                <c:pt idx="18">
                  <c:v>59</c:v>
                </c:pt>
                <c:pt idx="19">
                  <c:v>60</c:v>
                </c:pt>
                <c:pt idx="20">
                  <c:v>61</c:v>
                </c:pt>
                <c:pt idx="21">
                  <c:v>62</c:v>
                </c:pt>
                <c:pt idx="22">
                  <c:v>63</c:v>
                </c:pt>
                <c:pt idx="23">
                  <c:v>64</c:v>
                </c:pt>
                <c:pt idx="24">
                  <c:v>65</c:v>
                </c:pt>
                <c:pt idx="25">
                  <c:v>66</c:v>
                </c:pt>
                <c:pt idx="26">
                  <c:v>67</c:v>
                </c:pt>
                <c:pt idx="27">
                  <c:v>68</c:v>
                </c:pt>
                <c:pt idx="28">
                  <c:v>69</c:v>
                </c:pt>
                <c:pt idx="29">
                  <c:v>70</c:v>
                </c:pt>
                <c:pt idx="30">
                  <c:v>71</c:v>
                </c:pt>
                <c:pt idx="31">
                  <c:v>72</c:v>
                </c:pt>
                <c:pt idx="32">
                  <c:v>73</c:v>
                </c:pt>
                <c:pt idx="33">
                  <c:v>74</c:v>
                </c:pt>
                <c:pt idx="34">
                  <c:v>75</c:v>
                </c:pt>
                <c:pt idx="35">
                  <c:v>76</c:v>
                </c:pt>
                <c:pt idx="36">
                  <c:v>77</c:v>
                </c:pt>
                <c:pt idx="37">
                  <c:v>78</c:v>
                </c:pt>
                <c:pt idx="38">
                  <c:v>79</c:v>
                </c:pt>
                <c:pt idx="39">
                  <c:v>80</c:v>
                </c:pt>
                <c:pt idx="40">
                  <c:v>81</c:v>
                </c:pt>
                <c:pt idx="41">
                  <c:v>82</c:v>
                </c:pt>
                <c:pt idx="42">
                  <c:v>83</c:v>
                </c:pt>
                <c:pt idx="43">
                  <c:v>84</c:v>
                </c:pt>
                <c:pt idx="44">
                  <c:v>85</c:v>
                </c:pt>
                <c:pt idx="45">
                  <c:v>86</c:v>
                </c:pt>
                <c:pt idx="46">
                  <c:v>87</c:v>
                </c:pt>
                <c:pt idx="47">
                  <c:v>88</c:v>
                </c:pt>
                <c:pt idx="48">
                  <c:v>89</c:v>
                </c:pt>
                <c:pt idx="49">
                  <c:v>90</c:v>
                </c:pt>
                <c:pt idx="50">
                  <c:v>91</c:v>
                </c:pt>
                <c:pt idx="51">
                  <c:v>92</c:v>
                </c:pt>
                <c:pt idx="52">
                  <c:v>93</c:v>
                </c:pt>
                <c:pt idx="53">
                  <c:v>94</c:v>
                </c:pt>
                <c:pt idx="54">
                  <c:v>95</c:v>
                </c:pt>
                <c:pt idx="55">
                  <c:v>96</c:v>
                </c:pt>
                <c:pt idx="56">
                  <c:v>97</c:v>
                </c:pt>
                <c:pt idx="57">
                  <c:v>98</c:v>
                </c:pt>
                <c:pt idx="58">
                  <c:v>99</c:v>
                </c:pt>
                <c:pt idx="59">
                  <c:v>100</c:v>
                </c:pt>
                <c:pt idx="60">
                  <c:v>101</c:v>
                </c:pt>
                <c:pt idx="61">
                  <c:v>102</c:v>
                </c:pt>
                <c:pt idx="62">
                  <c:v>103</c:v>
                </c:pt>
                <c:pt idx="63">
                  <c:v>104</c:v>
                </c:pt>
                <c:pt idx="64">
                  <c:v>105</c:v>
                </c:pt>
                <c:pt idx="65">
                  <c:v>106</c:v>
                </c:pt>
                <c:pt idx="66">
                  <c:v>107</c:v>
                </c:pt>
                <c:pt idx="67">
                  <c:v>108</c:v>
                </c:pt>
                <c:pt idx="68">
                  <c:v>109</c:v>
                </c:pt>
                <c:pt idx="69">
                  <c:v>110</c:v>
                </c:pt>
                <c:pt idx="70">
                  <c:v>111</c:v>
                </c:pt>
                <c:pt idx="71">
                  <c:v>112</c:v>
                </c:pt>
              </c:numCache>
            </c:numRef>
          </c:cat>
          <c:val>
            <c:numRef>
              <c:f>工作表1!$B$2:$B$73</c:f>
              <c:numCache>
                <c:formatCode>General</c:formatCode>
                <c:ptCount val="72"/>
                <c:pt idx="32" formatCode="0.00_);[Red]\(0.00\)">
                  <c:v>176.97</c:v>
                </c:pt>
                <c:pt idx="33" formatCode="0.00_);[Red]\(0.00\)">
                  <c:v>170.48</c:v>
                </c:pt>
                <c:pt idx="34" formatCode="0.00_);[Red]\(0.00\)">
                  <c:v>166.3</c:v>
                </c:pt>
                <c:pt idx="35" formatCode="0.00_);[Red]\(0.00\)">
                  <c:v>161.19</c:v>
                </c:pt>
                <c:pt idx="36" formatCode="0.00_);[Red]\(0.00\)">
                  <c:v>155.94999999999999</c:v>
                </c:pt>
                <c:pt idx="37" formatCode="0.00_);[Red]\(0.00\)">
                  <c:v>153.44</c:v>
                </c:pt>
                <c:pt idx="38" formatCode="0.00_);[Red]\(0.00\)">
                  <c:v>149.88999999999999</c:v>
                </c:pt>
                <c:pt idx="39" formatCode="0.00_);[Red]\(0.00\)">
                  <c:v>145.27000000000001</c:v>
                </c:pt>
                <c:pt idx="40" formatCode="0.00_);[Red]\(0.00\)">
                  <c:v>146.06</c:v>
                </c:pt>
                <c:pt idx="41" formatCode="0.00_);[Red]\(0.00\)">
                  <c:v>143.79</c:v>
                </c:pt>
                <c:pt idx="42" formatCode="0.00_);[Red]\(0.00\)">
                  <c:v>143.16</c:v>
                </c:pt>
                <c:pt idx="43" formatCode="0.00_);[Red]\(0.00\)">
                  <c:v>142.49</c:v>
                </c:pt>
                <c:pt idx="44" formatCode="0.00_);[Red]\(0.00\)">
                  <c:v>143</c:v>
                </c:pt>
                <c:pt idx="45" formatCode="0.00_);[Red]\(0.00\)">
                  <c:v>143.19999999999999</c:v>
                </c:pt>
                <c:pt idx="46" formatCode="0.00_);[Red]\(0.00\)">
                  <c:v>140.41999999999999</c:v>
                </c:pt>
                <c:pt idx="47" formatCode="0.00_);[Red]\(0.00\)">
                  <c:v>136.94999999999999</c:v>
                </c:pt>
                <c:pt idx="48" formatCode="0.00_);[Red]\(0.00\)">
                  <c:v>132.47999999999999</c:v>
                </c:pt>
                <c:pt idx="49" formatCode="0.00_);[Red]\(0.00\)">
                  <c:v>126.82</c:v>
                </c:pt>
                <c:pt idx="50" formatCode="0.00_);[Red]\(0.00\)">
                  <c:v>127.16</c:v>
                </c:pt>
                <c:pt idx="51" formatCode="0.00_);[Red]\(0.00\)">
                  <c:v>125.38</c:v>
                </c:pt>
                <c:pt idx="52" formatCode="0.00_);[Red]\(0.00\)">
                  <c:v>124.58</c:v>
                </c:pt>
                <c:pt idx="53" formatCode="0.00_);[Red]\(0.00\)">
                  <c:v>125.11</c:v>
                </c:pt>
                <c:pt idx="54" formatCode="0.00_);[Red]\(0.00\)">
                  <c:v>124.14</c:v>
                </c:pt>
                <c:pt idx="55" formatCode="0.00_);[Red]\(0.00\)">
                  <c:v>123.16</c:v>
                </c:pt>
                <c:pt idx="56" formatCode="0.00_);[Red]\(0.00\)">
                  <c:v>125.1</c:v>
                </c:pt>
                <c:pt idx="57" formatCode="0.00_);[Red]\(0.00\)">
                  <c:v>122.86</c:v>
                </c:pt>
                <c:pt idx="58" formatCode="0.00_);[Red]\(0.00\)">
                  <c:v>120.89</c:v>
                </c:pt>
                <c:pt idx="59" formatCode="0.00_);[Red]\(0.00\)">
                  <c:v>118.23</c:v>
                </c:pt>
                <c:pt idx="60" formatCode="0.00_);[Red]\(0.00\)">
                  <c:v>120.68</c:v>
                </c:pt>
                <c:pt idx="61" formatCode="0.00_);[Red]\(0.00\)">
                  <c:v>119.26</c:v>
                </c:pt>
                <c:pt idx="62" formatCode="0.00_);[Red]\(0.00\)">
                  <c:v>121.53</c:v>
                </c:pt>
                <c:pt idx="63" formatCode="0.00_);[Red]\(0.00\)">
                  <c:v>121.78</c:v>
                </c:pt>
                <c:pt idx="64" formatCode="0.00_);[Red]\(0.00\)">
                  <c:v>118.85</c:v>
                </c:pt>
                <c:pt idx="65" formatCode="0.00_);[Red]\(0.00\)">
                  <c:v>121.6</c:v>
                </c:pt>
                <c:pt idx="66" formatCode="0.00_);[Red]\(0.00\)">
                  <c:v>121.96</c:v>
                </c:pt>
                <c:pt idx="67" formatCode="0.00_);[Red]\(0.00\)">
                  <c:v>121.81</c:v>
                </c:pt>
                <c:pt idx="68" formatCode="0.00_);[Red]\(0.00\)">
                  <c:v>118.29</c:v>
                </c:pt>
                <c:pt idx="69" formatCode="0.00_);[Red]\(0.00\)">
                  <c:v>114.75</c:v>
                </c:pt>
                <c:pt idx="70" formatCode="0.00_);[Red]\(0.00\)">
                  <c:v>113.9</c:v>
                </c:pt>
                <c:pt idx="71" formatCode="0.00_);[Red]\(0.00\)">
                  <c:v>111.59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B03-4FDF-90ED-FD7F7E69EE1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19202800"/>
        <c:axId val="1419203760"/>
      </c:barChart>
      <c:lineChart>
        <c:grouping val="standard"/>
        <c:varyColors val="0"/>
        <c:ser>
          <c:idx val="1"/>
          <c:order val="1"/>
          <c:tx>
            <c:strRef>
              <c:f>工作表1!$C$1</c:f>
              <c:strCache>
                <c:ptCount val="1"/>
                <c:pt idx="0">
                  <c:v>每人每年稻米消費
(白米，公斤) 
COA農業統計動態查詢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工作表1!$A$2:$A$73</c:f>
              <c:numCache>
                <c:formatCode>0_);[Red]\(0\)</c:formatCode>
                <c:ptCount val="72"/>
                <c:pt idx="0">
                  <c:v>41</c:v>
                </c:pt>
                <c:pt idx="1">
                  <c:v>42</c:v>
                </c:pt>
                <c:pt idx="2">
                  <c:v>43</c:v>
                </c:pt>
                <c:pt idx="3">
                  <c:v>44</c:v>
                </c:pt>
                <c:pt idx="4">
                  <c:v>45</c:v>
                </c:pt>
                <c:pt idx="5">
                  <c:v>46</c:v>
                </c:pt>
                <c:pt idx="6">
                  <c:v>47</c:v>
                </c:pt>
                <c:pt idx="7">
                  <c:v>48</c:v>
                </c:pt>
                <c:pt idx="8">
                  <c:v>49</c:v>
                </c:pt>
                <c:pt idx="9">
                  <c:v>50</c:v>
                </c:pt>
                <c:pt idx="10">
                  <c:v>51</c:v>
                </c:pt>
                <c:pt idx="11">
                  <c:v>52</c:v>
                </c:pt>
                <c:pt idx="12">
                  <c:v>53</c:v>
                </c:pt>
                <c:pt idx="13">
                  <c:v>54</c:v>
                </c:pt>
                <c:pt idx="14">
                  <c:v>55</c:v>
                </c:pt>
                <c:pt idx="15">
                  <c:v>56</c:v>
                </c:pt>
                <c:pt idx="16">
                  <c:v>57</c:v>
                </c:pt>
                <c:pt idx="17">
                  <c:v>58</c:v>
                </c:pt>
                <c:pt idx="18">
                  <c:v>59</c:v>
                </c:pt>
                <c:pt idx="19">
                  <c:v>60</c:v>
                </c:pt>
                <c:pt idx="20">
                  <c:v>61</c:v>
                </c:pt>
                <c:pt idx="21">
                  <c:v>62</c:v>
                </c:pt>
                <c:pt idx="22">
                  <c:v>63</c:v>
                </c:pt>
                <c:pt idx="23">
                  <c:v>64</c:v>
                </c:pt>
                <c:pt idx="24">
                  <c:v>65</c:v>
                </c:pt>
                <c:pt idx="25">
                  <c:v>66</c:v>
                </c:pt>
                <c:pt idx="26">
                  <c:v>67</c:v>
                </c:pt>
                <c:pt idx="27">
                  <c:v>68</c:v>
                </c:pt>
                <c:pt idx="28">
                  <c:v>69</c:v>
                </c:pt>
                <c:pt idx="29">
                  <c:v>70</c:v>
                </c:pt>
                <c:pt idx="30">
                  <c:v>71</c:v>
                </c:pt>
                <c:pt idx="31">
                  <c:v>72</c:v>
                </c:pt>
                <c:pt idx="32">
                  <c:v>73</c:v>
                </c:pt>
                <c:pt idx="33">
                  <c:v>74</c:v>
                </c:pt>
                <c:pt idx="34">
                  <c:v>75</c:v>
                </c:pt>
                <c:pt idx="35">
                  <c:v>76</c:v>
                </c:pt>
                <c:pt idx="36">
                  <c:v>77</c:v>
                </c:pt>
                <c:pt idx="37">
                  <c:v>78</c:v>
                </c:pt>
                <c:pt idx="38">
                  <c:v>79</c:v>
                </c:pt>
                <c:pt idx="39">
                  <c:v>80</c:v>
                </c:pt>
                <c:pt idx="40">
                  <c:v>81</c:v>
                </c:pt>
                <c:pt idx="41">
                  <c:v>82</c:v>
                </c:pt>
                <c:pt idx="42">
                  <c:v>83</c:v>
                </c:pt>
                <c:pt idx="43">
                  <c:v>84</c:v>
                </c:pt>
                <c:pt idx="44">
                  <c:v>85</c:v>
                </c:pt>
                <c:pt idx="45">
                  <c:v>86</c:v>
                </c:pt>
                <c:pt idx="46">
                  <c:v>87</c:v>
                </c:pt>
                <c:pt idx="47">
                  <c:v>88</c:v>
                </c:pt>
                <c:pt idx="48">
                  <c:v>89</c:v>
                </c:pt>
                <c:pt idx="49">
                  <c:v>90</c:v>
                </c:pt>
                <c:pt idx="50">
                  <c:v>91</c:v>
                </c:pt>
                <c:pt idx="51">
                  <c:v>92</c:v>
                </c:pt>
                <c:pt idx="52">
                  <c:v>93</c:v>
                </c:pt>
                <c:pt idx="53">
                  <c:v>94</c:v>
                </c:pt>
                <c:pt idx="54">
                  <c:v>95</c:v>
                </c:pt>
                <c:pt idx="55">
                  <c:v>96</c:v>
                </c:pt>
                <c:pt idx="56">
                  <c:v>97</c:v>
                </c:pt>
                <c:pt idx="57">
                  <c:v>98</c:v>
                </c:pt>
                <c:pt idx="58">
                  <c:v>99</c:v>
                </c:pt>
                <c:pt idx="59">
                  <c:v>100</c:v>
                </c:pt>
                <c:pt idx="60">
                  <c:v>101</c:v>
                </c:pt>
                <c:pt idx="61">
                  <c:v>102</c:v>
                </c:pt>
                <c:pt idx="62">
                  <c:v>103</c:v>
                </c:pt>
                <c:pt idx="63">
                  <c:v>104</c:v>
                </c:pt>
                <c:pt idx="64">
                  <c:v>105</c:v>
                </c:pt>
                <c:pt idx="65">
                  <c:v>106</c:v>
                </c:pt>
                <c:pt idx="66">
                  <c:v>107</c:v>
                </c:pt>
                <c:pt idx="67">
                  <c:v>108</c:v>
                </c:pt>
                <c:pt idx="68">
                  <c:v>109</c:v>
                </c:pt>
                <c:pt idx="69">
                  <c:v>110</c:v>
                </c:pt>
                <c:pt idx="70">
                  <c:v>111</c:v>
                </c:pt>
                <c:pt idx="71">
                  <c:v>112</c:v>
                </c:pt>
              </c:numCache>
            </c:numRef>
          </c:cat>
          <c:val>
            <c:numRef>
              <c:f>工作表1!$C$2:$C$73</c:f>
              <c:numCache>
                <c:formatCode>0.00_);[Red]\(0.00\)</c:formatCode>
                <c:ptCount val="72"/>
                <c:pt idx="0">
                  <c:v>126.06</c:v>
                </c:pt>
                <c:pt idx="1">
                  <c:v>141.19</c:v>
                </c:pt>
                <c:pt idx="2">
                  <c:v>124.85</c:v>
                </c:pt>
                <c:pt idx="3">
                  <c:v>134.18</c:v>
                </c:pt>
                <c:pt idx="4">
                  <c:v>132.59</c:v>
                </c:pt>
                <c:pt idx="5">
                  <c:v>133.91</c:v>
                </c:pt>
                <c:pt idx="6">
                  <c:v>131.74</c:v>
                </c:pt>
                <c:pt idx="7">
                  <c:v>135.31</c:v>
                </c:pt>
                <c:pt idx="8">
                  <c:v>137.74</c:v>
                </c:pt>
                <c:pt idx="9">
                  <c:v>136.78</c:v>
                </c:pt>
                <c:pt idx="10">
                  <c:v>132.1</c:v>
                </c:pt>
                <c:pt idx="11">
                  <c:v>134.36000000000001</c:v>
                </c:pt>
                <c:pt idx="12">
                  <c:v>129.87</c:v>
                </c:pt>
                <c:pt idx="13">
                  <c:v>132.85</c:v>
                </c:pt>
                <c:pt idx="14">
                  <c:v>137.41999999999999</c:v>
                </c:pt>
                <c:pt idx="15">
                  <c:v>141.47</c:v>
                </c:pt>
                <c:pt idx="16">
                  <c:v>139.93</c:v>
                </c:pt>
                <c:pt idx="17">
                  <c:v>139.74</c:v>
                </c:pt>
                <c:pt idx="18">
                  <c:v>134.44999999999999</c:v>
                </c:pt>
                <c:pt idx="19">
                  <c:v>134.28</c:v>
                </c:pt>
                <c:pt idx="20">
                  <c:v>133.52000000000001</c:v>
                </c:pt>
                <c:pt idx="21">
                  <c:v>129.84</c:v>
                </c:pt>
                <c:pt idx="22">
                  <c:v>134.15</c:v>
                </c:pt>
                <c:pt idx="23">
                  <c:v>130.38999999999999</c:v>
                </c:pt>
                <c:pt idx="24">
                  <c:v>128.12</c:v>
                </c:pt>
                <c:pt idx="25">
                  <c:v>125.06</c:v>
                </c:pt>
                <c:pt idx="26">
                  <c:v>113.99</c:v>
                </c:pt>
                <c:pt idx="27">
                  <c:v>105.27</c:v>
                </c:pt>
                <c:pt idx="28">
                  <c:v>100.82</c:v>
                </c:pt>
                <c:pt idx="29">
                  <c:v>96.54</c:v>
                </c:pt>
                <c:pt idx="30">
                  <c:v>93.07</c:v>
                </c:pt>
                <c:pt idx="31">
                  <c:v>89.33</c:v>
                </c:pt>
                <c:pt idx="32">
                  <c:v>84.4</c:v>
                </c:pt>
                <c:pt idx="33">
                  <c:v>80.180000000000007</c:v>
                </c:pt>
                <c:pt idx="34">
                  <c:v>76.459999999999994</c:v>
                </c:pt>
                <c:pt idx="35">
                  <c:v>73.33</c:v>
                </c:pt>
                <c:pt idx="36">
                  <c:v>70.14</c:v>
                </c:pt>
                <c:pt idx="37">
                  <c:v>68.260000000000005</c:v>
                </c:pt>
                <c:pt idx="38">
                  <c:v>65.94</c:v>
                </c:pt>
                <c:pt idx="39">
                  <c:v>62.5</c:v>
                </c:pt>
                <c:pt idx="40">
                  <c:v>62.23</c:v>
                </c:pt>
                <c:pt idx="41">
                  <c:v>60.69</c:v>
                </c:pt>
                <c:pt idx="42">
                  <c:v>59.89</c:v>
                </c:pt>
                <c:pt idx="43">
                  <c:v>59.1</c:v>
                </c:pt>
                <c:pt idx="44">
                  <c:v>58.84</c:v>
                </c:pt>
                <c:pt idx="45">
                  <c:v>58.4</c:v>
                </c:pt>
                <c:pt idx="46">
                  <c:v>56.74</c:v>
                </c:pt>
                <c:pt idx="47">
                  <c:v>54.9</c:v>
                </c:pt>
                <c:pt idx="48">
                  <c:v>52.69</c:v>
                </c:pt>
                <c:pt idx="49">
                  <c:v>50.1</c:v>
                </c:pt>
                <c:pt idx="50">
                  <c:v>49.96</c:v>
                </c:pt>
                <c:pt idx="51">
                  <c:v>49.05</c:v>
                </c:pt>
                <c:pt idx="52">
                  <c:v>48.56</c:v>
                </c:pt>
                <c:pt idx="53">
                  <c:v>48.6</c:v>
                </c:pt>
                <c:pt idx="54">
                  <c:v>48.04</c:v>
                </c:pt>
                <c:pt idx="55">
                  <c:v>47.48</c:v>
                </c:pt>
                <c:pt idx="56">
                  <c:v>48.04</c:v>
                </c:pt>
                <c:pt idx="57">
                  <c:v>47.05</c:v>
                </c:pt>
                <c:pt idx="58">
                  <c:v>46.18</c:v>
                </c:pt>
                <c:pt idx="59">
                  <c:v>44.96</c:v>
                </c:pt>
                <c:pt idx="60">
                  <c:v>45.64</c:v>
                </c:pt>
                <c:pt idx="61">
                  <c:v>44.96</c:v>
                </c:pt>
                <c:pt idx="62">
                  <c:v>45.7</c:v>
                </c:pt>
                <c:pt idx="63">
                  <c:v>45.67</c:v>
                </c:pt>
                <c:pt idx="64">
                  <c:v>44.48</c:v>
                </c:pt>
                <c:pt idx="65">
                  <c:v>45.43</c:v>
                </c:pt>
                <c:pt idx="66">
                  <c:v>45.52</c:v>
                </c:pt>
                <c:pt idx="67">
                  <c:v>45.43</c:v>
                </c:pt>
                <c:pt idx="68">
                  <c:v>44.14</c:v>
                </c:pt>
                <c:pt idx="69">
                  <c:v>43.03</c:v>
                </c:pt>
                <c:pt idx="70">
                  <c:v>42.99</c:v>
                </c:pt>
                <c:pt idx="71">
                  <c:v>42.07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B03-4FDF-90ED-FD7F7E69EE1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19202800"/>
        <c:axId val="1419203760"/>
      </c:lineChart>
      <c:catAx>
        <c:axId val="141920280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zh-TW" altLang="en-US" sz="1400" dirty="0"/>
                  <a:t>年度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zh-TW"/>
            </a:p>
          </c:txPr>
        </c:title>
        <c:numFmt formatCode="0_);[Red]\(0\)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419203760"/>
        <c:crosses val="autoZero"/>
        <c:auto val="1"/>
        <c:lblAlgn val="ctr"/>
        <c:lblOffset val="100"/>
        <c:tickLblSkip val="3"/>
        <c:tickMarkSkip val="2"/>
        <c:noMultiLvlLbl val="0"/>
      </c:catAx>
      <c:valAx>
        <c:axId val="14192037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4192028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TW"/>
    </a:p>
  </c:txPr>
  <c:externalData r:id="rId3">
    <c:autoUpdate val="0"/>
  </c:externalData>
  <c:userShapes r:id="rId4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139191098876841"/>
          <c:y val="3.9080459770114942E-2"/>
          <c:w val="0.83869871442225796"/>
          <c:h val="0.78609539324825772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工作表1!$C$2</c:f>
              <c:strCache>
                <c:ptCount val="1"/>
                <c:pt idx="0">
                  <c:v>計畫收購量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工作表1!$B$3:$B$53</c:f>
              <c:numCache>
                <c:formatCode>General</c:formatCode>
                <c:ptCount val="51"/>
                <c:pt idx="0">
                  <c:v>63</c:v>
                </c:pt>
                <c:pt idx="1">
                  <c:v>64</c:v>
                </c:pt>
                <c:pt idx="2">
                  <c:v>65</c:v>
                </c:pt>
                <c:pt idx="3">
                  <c:v>66</c:v>
                </c:pt>
                <c:pt idx="4">
                  <c:v>67</c:v>
                </c:pt>
                <c:pt idx="5">
                  <c:v>68</c:v>
                </c:pt>
                <c:pt idx="6">
                  <c:v>69</c:v>
                </c:pt>
                <c:pt idx="7">
                  <c:v>70</c:v>
                </c:pt>
                <c:pt idx="8">
                  <c:v>71</c:v>
                </c:pt>
                <c:pt idx="9">
                  <c:v>72</c:v>
                </c:pt>
                <c:pt idx="10">
                  <c:v>73</c:v>
                </c:pt>
                <c:pt idx="11">
                  <c:v>74</c:v>
                </c:pt>
                <c:pt idx="12">
                  <c:v>75</c:v>
                </c:pt>
                <c:pt idx="13">
                  <c:v>76</c:v>
                </c:pt>
                <c:pt idx="14">
                  <c:v>77</c:v>
                </c:pt>
                <c:pt idx="15">
                  <c:v>78</c:v>
                </c:pt>
                <c:pt idx="16">
                  <c:v>79</c:v>
                </c:pt>
                <c:pt idx="17">
                  <c:v>80</c:v>
                </c:pt>
                <c:pt idx="18">
                  <c:v>81</c:v>
                </c:pt>
                <c:pt idx="19">
                  <c:v>82</c:v>
                </c:pt>
                <c:pt idx="20">
                  <c:v>83</c:v>
                </c:pt>
                <c:pt idx="21">
                  <c:v>84</c:v>
                </c:pt>
                <c:pt idx="22">
                  <c:v>85</c:v>
                </c:pt>
                <c:pt idx="23">
                  <c:v>86</c:v>
                </c:pt>
                <c:pt idx="24">
                  <c:v>87</c:v>
                </c:pt>
                <c:pt idx="25">
                  <c:v>88</c:v>
                </c:pt>
                <c:pt idx="26">
                  <c:v>89</c:v>
                </c:pt>
                <c:pt idx="27">
                  <c:v>90</c:v>
                </c:pt>
                <c:pt idx="28">
                  <c:v>91</c:v>
                </c:pt>
                <c:pt idx="29">
                  <c:v>92</c:v>
                </c:pt>
                <c:pt idx="30">
                  <c:v>93</c:v>
                </c:pt>
                <c:pt idx="31">
                  <c:v>94</c:v>
                </c:pt>
                <c:pt idx="32">
                  <c:v>95</c:v>
                </c:pt>
                <c:pt idx="33">
                  <c:v>96</c:v>
                </c:pt>
                <c:pt idx="34">
                  <c:v>97</c:v>
                </c:pt>
                <c:pt idx="35">
                  <c:v>98</c:v>
                </c:pt>
                <c:pt idx="36">
                  <c:v>99</c:v>
                </c:pt>
                <c:pt idx="37">
                  <c:v>100</c:v>
                </c:pt>
                <c:pt idx="38">
                  <c:v>101</c:v>
                </c:pt>
                <c:pt idx="39">
                  <c:v>102</c:v>
                </c:pt>
                <c:pt idx="40">
                  <c:v>103</c:v>
                </c:pt>
                <c:pt idx="41">
                  <c:v>104</c:v>
                </c:pt>
                <c:pt idx="42">
                  <c:v>105</c:v>
                </c:pt>
                <c:pt idx="43">
                  <c:v>106</c:v>
                </c:pt>
                <c:pt idx="44">
                  <c:v>107</c:v>
                </c:pt>
                <c:pt idx="45">
                  <c:v>108</c:v>
                </c:pt>
                <c:pt idx="46">
                  <c:v>109</c:v>
                </c:pt>
                <c:pt idx="47">
                  <c:v>110</c:v>
                </c:pt>
                <c:pt idx="48">
                  <c:v>111</c:v>
                </c:pt>
                <c:pt idx="49">
                  <c:v>112</c:v>
                </c:pt>
                <c:pt idx="50">
                  <c:v>113</c:v>
                </c:pt>
              </c:numCache>
            </c:numRef>
          </c:cat>
          <c:val>
            <c:numRef>
              <c:f>工作表1!$C$3:$C$53</c:f>
              <c:numCache>
                <c:formatCode>General</c:formatCode>
                <c:ptCount val="51"/>
                <c:pt idx="0">
                  <c:v>187493</c:v>
                </c:pt>
                <c:pt idx="1">
                  <c:v>337774</c:v>
                </c:pt>
                <c:pt idx="2">
                  <c:v>729216</c:v>
                </c:pt>
                <c:pt idx="3">
                  <c:v>635659</c:v>
                </c:pt>
                <c:pt idx="4">
                  <c:v>463885</c:v>
                </c:pt>
                <c:pt idx="5">
                  <c:v>595382</c:v>
                </c:pt>
                <c:pt idx="6">
                  <c:v>524372</c:v>
                </c:pt>
                <c:pt idx="7">
                  <c:v>605492</c:v>
                </c:pt>
                <c:pt idx="8">
                  <c:v>628965</c:v>
                </c:pt>
                <c:pt idx="9">
                  <c:v>615530</c:v>
                </c:pt>
                <c:pt idx="10">
                  <c:v>463819</c:v>
                </c:pt>
                <c:pt idx="11">
                  <c:v>442844</c:v>
                </c:pt>
                <c:pt idx="12">
                  <c:v>430036</c:v>
                </c:pt>
                <c:pt idx="13">
                  <c:v>400811</c:v>
                </c:pt>
                <c:pt idx="14">
                  <c:v>338231</c:v>
                </c:pt>
                <c:pt idx="15">
                  <c:v>480949</c:v>
                </c:pt>
                <c:pt idx="16">
                  <c:v>455031</c:v>
                </c:pt>
                <c:pt idx="17">
                  <c:v>394308</c:v>
                </c:pt>
                <c:pt idx="18">
                  <c:v>367188</c:v>
                </c:pt>
                <c:pt idx="19">
                  <c:v>448284</c:v>
                </c:pt>
                <c:pt idx="20">
                  <c:v>414324</c:v>
                </c:pt>
                <c:pt idx="21">
                  <c:v>377771</c:v>
                </c:pt>
                <c:pt idx="22">
                  <c:v>269201</c:v>
                </c:pt>
                <c:pt idx="23">
                  <c:v>390138</c:v>
                </c:pt>
                <c:pt idx="24">
                  <c:v>327032</c:v>
                </c:pt>
                <c:pt idx="25">
                  <c:v>350414</c:v>
                </c:pt>
                <c:pt idx="26">
                  <c:v>375339</c:v>
                </c:pt>
                <c:pt idx="27">
                  <c:v>323956</c:v>
                </c:pt>
                <c:pt idx="28">
                  <c:v>302191</c:v>
                </c:pt>
                <c:pt idx="29">
                  <c:v>299286</c:v>
                </c:pt>
                <c:pt idx="30">
                  <c:v>195683</c:v>
                </c:pt>
                <c:pt idx="31">
                  <c:v>167419</c:v>
                </c:pt>
                <c:pt idx="32">
                  <c:v>215993</c:v>
                </c:pt>
                <c:pt idx="33">
                  <c:v>172047</c:v>
                </c:pt>
                <c:pt idx="34">
                  <c:v>162955</c:v>
                </c:pt>
                <c:pt idx="35">
                  <c:v>174173</c:v>
                </c:pt>
                <c:pt idx="36">
                  <c:v>172883</c:v>
                </c:pt>
                <c:pt idx="37">
                  <c:v>246244</c:v>
                </c:pt>
                <c:pt idx="38">
                  <c:v>263505</c:v>
                </c:pt>
                <c:pt idx="39">
                  <c:v>283225</c:v>
                </c:pt>
                <c:pt idx="40">
                  <c:v>258364</c:v>
                </c:pt>
                <c:pt idx="41">
                  <c:v>208520</c:v>
                </c:pt>
                <c:pt idx="42">
                  <c:v>214138</c:v>
                </c:pt>
                <c:pt idx="43" formatCode="#,##0">
                  <c:v>216699</c:v>
                </c:pt>
                <c:pt idx="44" formatCode="#,##0">
                  <c:v>195153</c:v>
                </c:pt>
                <c:pt idx="45" formatCode="#,##0">
                  <c:v>194353</c:v>
                </c:pt>
                <c:pt idx="46" formatCode="#,##0">
                  <c:v>196825</c:v>
                </c:pt>
                <c:pt idx="47" formatCode="#,##0">
                  <c:v>134487</c:v>
                </c:pt>
                <c:pt idx="48" formatCode="#,##0">
                  <c:v>184925</c:v>
                </c:pt>
                <c:pt idx="49" formatCode="#,##0">
                  <c:v>145163</c:v>
                </c:pt>
                <c:pt idx="50" formatCode="#,##0">
                  <c:v>158167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4F7-4119-8F58-C3738903A094}"/>
            </c:ext>
          </c:extLst>
        </c:ser>
        <c:ser>
          <c:idx val="1"/>
          <c:order val="1"/>
          <c:tx>
            <c:strRef>
              <c:f>工作表1!$D$2</c:f>
              <c:strCache>
                <c:ptCount val="1"/>
                <c:pt idx="0">
                  <c:v>輔導收購量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工作表1!$B$3:$B$53</c:f>
              <c:numCache>
                <c:formatCode>General</c:formatCode>
                <c:ptCount val="51"/>
                <c:pt idx="0">
                  <c:v>63</c:v>
                </c:pt>
                <c:pt idx="1">
                  <c:v>64</c:v>
                </c:pt>
                <c:pt idx="2">
                  <c:v>65</c:v>
                </c:pt>
                <c:pt idx="3">
                  <c:v>66</c:v>
                </c:pt>
                <c:pt idx="4">
                  <c:v>67</c:v>
                </c:pt>
                <c:pt idx="5">
                  <c:v>68</c:v>
                </c:pt>
                <c:pt idx="6">
                  <c:v>69</c:v>
                </c:pt>
                <c:pt idx="7">
                  <c:v>70</c:v>
                </c:pt>
                <c:pt idx="8">
                  <c:v>71</c:v>
                </c:pt>
                <c:pt idx="9">
                  <c:v>72</c:v>
                </c:pt>
                <c:pt idx="10">
                  <c:v>73</c:v>
                </c:pt>
                <c:pt idx="11">
                  <c:v>74</c:v>
                </c:pt>
                <c:pt idx="12">
                  <c:v>75</c:v>
                </c:pt>
                <c:pt idx="13">
                  <c:v>76</c:v>
                </c:pt>
                <c:pt idx="14">
                  <c:v>77</c:v>
                </c:pt>
                <c:pt idx="15">
                  <c:v>78</c:v>
                </c:pt>
                <c:pt idx="16">
                  <c:v>79</c:v>
                </c:pt>
                <c:pt idx="17">
                  <c:v>80</c:v>
                </c:pt>
                <c:pt idx="18">
                  <c:v>81</c:v>
                </c:pt>
                <c:pt idx="19">
                  <c:v>82</c:v>
                </c:pt>
                <c:pt idx="20">
                  <c:v>83</c:v>
                </c:pt>
                <c:pt idx="21">
                  <c:v>84</c:v>
                </c:pt>
                <c:pt idx="22">
                  <c:v>85</c:v>
                </c:pt>
                <c:pt idx="23">
                  <c:v>86</c:v>
                </c:pt>
                <c:pt idx="24">
                  <c:v>87</c:v>
                </c:pt>
                <c:pt idx="25">
                  <c:v>88</c:v>
                </c:pt>
                <c:pt idx="26">
                  <c:v>89</c:v>
                </c:pt>
                <c:pt idx="27">
                  <c:v>90</c:v>
                </c:pt>
                <c:pt idx="28">
                  <c:v>91</c:v>
                </c:pt>
                <c:pt idx="29">
                  <c:v>92</c:v>
                </c:pt>
                <c:pt idx="30">
                  <c:v>93</c:v>
                </c:pt>
                <c:pt idx="31">
                  <c:v>94</c:v>
                </c:pt>
                <c:pt idx="32">
                  <c:v>95</c:v>
                </c:pt>
                <c:pt idx="33">
                  <c:v>96</c:v>
                </c:pt>
                <c:pt idx="34">
                  <c:v>97</c:v>
                </c:pt>
                <c:pt idx="35">
                  <c:v>98</c:v>
                </c:pt>
                <c:pt idx="36">
                  <c:v>99</c:v>
                </c:pt>
                <c:pt idx="37">
                  <c:v>100</c:v>
                </c:pt>
                <c:pt idx="38">
                  <c:v>101</c:v>
                </c:pt>
                <c:pt idx="39">
                  <c:v>102</c:v>
                </c:pt>
                <c:pt idx="40">
                  <c:v>103</c:v>
                </c:pt>
                <c:pt idx="41">
                  <c:v>104</c:v>
                </c:pt>
                <c:pt idx="42">
                  <c:v>105</c:v>
                </c:pt>
                <c:pt idx="43">
                  <c:v>106</c:v>
                </c:pt>
                <c:pt idx="44">
                  <c:v>107</c:v>
                </c:pt>
                <c:pt idx="45">
                  <c:v>108</c:v>
                </c:pt>
                <c:pt idx="46">
                  <c:v>109</c:v>
                </c:pt>
                <c:pt idx="47">
                  <c:v>110</c:v>
                </c:pt>
                <c:pt idx="48">
                  <c:v>111</c:v>
                </c:pt>
                <c:pt idx="49">
                  <c:v>112</c:v>
                </c:pt>
                <c:pt idx="50">
                  <c:v>113</c:v>
                </c:pt>
              </c:numCache>
            </c:numRef>
          </c:cat>
          <c:val>
            <c:numRef>
              <c:f>工作表1!$D$3:$D$53</c:f>
              <c:numCache>
                <c:formatCode>General</c:formatCode>
                <c:ptCount val="51"/>
                <c:pt idx="4">
                  <c:v>10739</c:v>
                </c:pt>
                <c:pt idx="5">
                  <c:v>24340</c:v>
                </c:pt>
                <c:pt idx="6">
                  <c:v>134902</c:v>
                </c:pt>
                <c:pt idx="7">
                  <c:v>337555</c:v>
                </c:pt>
                <c:pt idx="8">
                  <c:v>173969</c:v>
                </c:pt>
                <c:pt idx="9">
                  <c:v>482021</c:v>
                </c:pt>
                <c:pt idx="10">
                  <c:v>207055</c:v>
                </c:pt>
                <c:pt idx="11">
                  <c:v>361977</c:v>
                </c:pt>
                <c:pt idx="12">
                  <c:v>245317</c:v>
                </c:pt>
                <c:pt idx="13">
                  <c:v>256482</c:v>
                </c:pt>
                <c:pt idx="14">
                  <c:v>158972</c:v>
                </c:pt>
                <c:pt idx="15">
                  <c:v>251269</c:v>
                </c:pt>
                <c:pt idx="16">
                  <c:v>228889</c:v>
                </c:pt>
                <c:pt idx="17">
                  <c:v>138479</c:v>
                </c:pt>
                <c:pt idx="18">
                  <c:v>145855</c:v>
                </c:pt>
                <c:pt idx="19">
                  <c:v>102840</c:v>
                </c:pt>
                <c:pt idx="20">
                  <c:v>188785</c:v>
                </c:pt>
                <c:pt idx="21">
                  <c:v>76285</c:v>
                </c:pt>
                <c:pt idx="22">
                  <c:v>27995</c:v>
                </c:pt>
                <c:pt idx="23">
                  <c:v>114103</c:v>
                </c:pt>
                <c:pt idx="24">
                  <c:v>70533</c:v>
                </c:pt>
                <c:pt idx="25">
                  <c:v>64655</c:v>
                </c:pt>
                <c:pt idx="26">
                  <c:v>132203</c:v>
                </c:pt>
                <c:pt idx="27">
                  <c:v>97502</c:v>
                </c:pt>
                <c:pt idx="28">
                  <c:v>96686</c:v>
                </c:pt>
                <c:pt idx="29">
                  <c:v>163252</c:v>
                </c:pt>
                <c:pt idx="30">
                  <c:v>63704</c:v>
                </c:pt>
                <c:pt idx="31">
                  <c:v>39811</c:v>
                </c:pt>
                <c:pt idx="32">
                  <c:v>29423</c:v>
                </c:pt>
                <c:pt idx="33">
                  <c:v>43199</c:v>
                </c:pt>
                <c:pt idx="34">
                  <c:v>41837</c:v>
                </c:pt>
                <c:pt idx="35">
                  <c:v>8279</c:v>
                </c:pt>
                <c:pt idx="36">
                  <c:v>17570</c:v>
                </c:pt>
                <c:pt idx="37">
                  <c:v>100531</c:v>
                </c:pt>
                <c:pt idx="38">
                  <c:v>111933</c:v>
                </c:pt>
                <c:pt idx="39">
                  <c:v>122909</c:v>
                </c:pt>
                <c:pt idx="40">
                  <c:v>108762</c:v>
                </c:pt>
                <c:pt idx="41">
                  <c:v>86165</c:v>
                </c:pt>
                <c:pt idx="42">
                  <c:v>97895</c:v>
                </c:pt>
                <c:pt idx="43" formatCode="#,##0">
                  <c:v>112995</c:v>
                </c:pt>
                <c:pt idx="44" formatCode="#,##0">
                  <c:v>111272</c:v>
                </c:pt>
                <c:pt idx="45" formatCode="#,##0">
                  <c:v>110440</c:v>
                </c:pt>
                <c:pt idx="46" formatCode="#,##0">
                  <c:v>112928</c:v>
                </c:pt>
                <c:pt idx="47" formatCode="#,##0">
                  <c:v>75320</c:v>
                </c:pt>
                <c:pt idx="48" formatCode="#,##0">
                  <c:v>92018</c:v>
                </c:pt>
                <c:pt idx="49" formatCode="#,##0">
                  <c:v>70490</c:v>
                </c:pt>
                <c:pt idx="50" formatCode="#,##0">
                  <c:v>78048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4F7-4119-8F58-C3738903A094}"/>
            </c:ext>
          </c:extLst>
        </c:ser>
        <c:ser>
          <c:idx val="2"/>
          <c:order val="2"/>
          <c:tx>
            <c:strRef>
              <c:f>工作表1!$E$2</c:f>
              <c:strCache>
                <c:ptCount val="1"/>
                <c:pt idx="0">
                  <c:v>餘糧收購量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cat>
            <c:numRef>
              <c:f>工作表1!$B$3:$B$53</c:f>
              <c:numCache>
                <c:formatCode>General</c:formatCode>
                <c:ptCount val="51"/>
                <c:pt idx="0">
                  <c:v>63</c:v>
                </c:pt>
                <c:pt idx="1">
                  <c:v>64</c:v>
                </c:pt>
                <c:pt idx="2">
                  <c:v>65</c:v>
                </c:pt>
                <c:pt idx="3">
                  <c:v>66</c:v>
                </c:pt>
                <c:pt idx="4">
                  <c:v>67</c:v>
                </c:pt>
                <c:pt idx="5">
                  <c:v>68</c:v>
                </c:pt>
                <c:pt idx="6">
                  <c:v>69</c:v>
                </c:pt>
                <c:pt idx="7">
                  <c:v>70</c:v>
                </c:pt>
                <c:pt idx="8">
                  <c:v>71</c:v>
                </c:pt>
                <c:pt idx="9">
                  <c:v>72</c:v>
                </c:pt>
                <c:pt idx="10">
                  <c:v>73</c:v>
                </c:pt>
                <c:pt idx="11">
                  <c:v>74</c:v>
                </c:pt>
                <c:pt idx="12">
                  <c:v>75</c:v>
                </c:pt>
                <c:pt idx="13">
                  <c:v>76</c:v>
                </c:pt>
                <c:pt idx="14">
                  <c:v>77</c:v>
                </c:pt>
                <c:pt idx="15">
                  <c:v>78</c:v>
                </c:pt>
                <c:pt idx="16">
                  <c:v>79</c:v>
                </c:pt>
                <c:pt idx="17">
                  <c:v>80</c:v>
                </c:pt>
                <c:pt idx="18">
                  <c:v>81</c:v>
                </c:pt>
                <c:pt idx="19">
                  <c:v>82</c:v>
                </c:pt>
                <c:pt idx="20">
                  <c:v>83</c:v>
                </c:pt>
                <c:pt idx="21">
                  <c:v>84</c:v>
                </c:pt>
                <c:pt idx="22">
                  <c:v>85</c:v>
                </c:pt>
                <c:pt idx="23">
                  <c:v>86</c:v>
                </c:pt>
                <c:pt idx="24">
                  <c:v>87</c:v>
                </c:pt>
                <c:pt idx="25">
                  <c:v>88</c:v>
                </c:pt>
                <c:pt idx="26">
                  <c:v>89</c:v>
                </c:pt>
                <c:pt idx="27">
                  <c:v>90</c:v>
                </c:pt>
                <c:pt idx="28">
                  <c:v>91</c:v>
                </c:pt>
                <c:pt idx="29">
                  <c:v>92</c:v>
                </c:pt>
                <c:pt idx="30">
                  <c:v>93</c:v>
                </c:pt>
                <c:pt idx="31">
                  <c:v>94</c:v>
                </c:pt>
                <c:pt idx="32">
                  <c:v>95</c:v>
                </c:pt>
                <c:pt idx="33">
                  <c:v>96</c:v>
                </c:pt>
                <c:pt idx="34">
                  <c:v>97</c:v>
                </c:pt>
                <c:pt idx="35">
                  <c:v>98</c:v>
                </c:pt>
                <c:pt idx="36">
                  <c:v>99</c:v>
                </c:pt>
                <c:pt idx="37">
                  <c:v>100</c:v>
                </c:pt>
                <c:pt idx="38">
                  <c:v>101</c:v>
                </c:pt>
                <c:pt idx="39">
                  <c:v>102</c:v>
                </c:pt>
                <c:pt idx="40">
                  <c:v>103</c:v>
                </c:pt>
                <c:pt idx="41">
                  <c:v>104</c:v>
                </c:pt>
                <c:pt idx="42">
                  <c:v>105</c:v>
                </c:pt>
                <c:pt idx="43">
                  <c:v>106</c:v>
                </c:pt>
                <c:pt idx="44">
                  <c:v>107</c:v>
                </c:pt>
                <c:pt idx="45">
                  <c:v>108</c:v>
                </c:pt>
                <c:pt idx="46">
                  <c:v>109</c:v>
                </c:pt>
                <c:pt idx="47">
                  <c:v>110</c:v>
                </c:pt>
                <c:pt idx="48">
                  <c:v>111</c:v>
                </c:pt>
                <c:pt idx="49">
                  <c:v>112</c:v>
                </c:pt>
                <c:pt idx="50">
                  <c:v>113</c:v>
                </c:pt>
              </c:numCache>
            </c:numRef>
          </c:cat>
          <c:val>
            <c:numRef>
              <c:f>工作表1!$E$3:$E$53</c:f>
              <c:numCache>
                <c:formatCode>General</c:formatCode>
                <c:ptCount val="51"/>
                <c:pt idx="29">
                  <c:v>25459</c:v>
                </c:pt>
                <c:pt idx="30">
                  <c:v>2863</c:v>
                </c:pt>
                <c:pt idx="31">
                  <c:v>3719</c:v>
                </c:pt>
                <c:pt idx="32">
                  <c:v>244</c:v>
                </c:pt>
                <c:pt idx="33">
                  <c:v>935</c:v>
                </c:pt>
                <c:pt idx="34">
                  <c:v>401</c:v>
                </c:pt>
                <c:pt idx="35">
                  <c:v>145</c:v>
                </c:pt>
                <c:pt idx="36">
                  <c:v>594</c:v>
                </c:pt>
                <c:pt idx="37">
                  <c:v>38768</c:v>
                </c:pt>
                <c:pt idx="38">
                  <c:v>66593</c:v>
                </c:pt>
                <c:pt idx="39">
                  <c:v>80553</c:v>
                </c:pt>
                <c:pt idx="40">
                  <c:v>58093</c:v>
                </c:pt>
                <c:pt idx="41">
                  <c:v>69295</c:v>
                </c:pt>
                <c:pt idx="42">
                  <c:v>85807</c:v>
                </c:pt>
                <c:pt idx="43" formatCode="#,##0">
                  <c:v>137391</c:v>
                </c:pt>
                <c:pt idx="44" formatCode="#,##0">
                  <c:v>230260</c:v>
                </c:pt>
                <c:pt idx="45" formatCode="#,##0">
                  <c:v>269121</c:v>
                </c:pt>
                <c:pt idx="46" formatCode="#,##0">
                  <c:v>248588</c:v>
                </c:pt>
                <c:pt idx="47" formatCode="#,##0">
                  <c:v>148310</c:v>
                </c:pt>
                <c:pt idx="48" formatCode="#,##0">
                  <c:v>88665</c:v>
                </c:pt>
                <c:pt idx="49" formatCode="#,##0">
                  <c:v>71703</c:v>
                </c:pt>
                <c:pt idx="50" formatCode="#,##0">
                  <c:v>75866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4F7-4119-8F58-C3738903A09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5"/>
        <c:overlap val="100"/>
        <c:axId val="730784928"/>
        <c:axId val="730785408"/>
      </c:barChart>
      <c:catAx>
        <c:axId val="73078492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1200" b="0" i="0" u="none" strike="noStrike" kern="1200" baseline="0">
                    <a:solidFill>
                      <a:sysClr val="windowText" lastClr="000000">
                        <a:lumMod val="65000"/>
                        <a:lumOff val="35000"/>
                      </a:sys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zh-TW" altLang="en-US" sz="1200" b="1" i="0" u="none" strike="noStrike" kern="1200" baseline="0">
                    <a:solidFill>
                      <a:sysClr val="windowText" lastClr="000000">
                        <a:lumMod val="65000"/>
                        <a:lumOff val="35000"/>
                      </a:sysClr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年度</a:t>
                </a:r>
              </a:p>
            </c:rich>
          </c:tx>
          <c:layout>
            <c:manualLayout>
              <c:xMode val="edge"/>
              <c:yMode val="edge"/>
              <c:x val="0.49808453441909323"/>
              <c:y val="0.85639478300962613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200" b="0" i="0" u="none" strike="noStrike" kern="1200" baseline="0">
                  <a:solidFill>
                    <a:sysClr val="windowText" lastClr="000000">
                      <a:lumMod val="65000"/>
                      <a:lumOff val="35000"/>
                    </a:sysClr>
                  </a:solidFill>
                  <a:latin typeface="+mn-lt"/>
                  <a:ea typeface="+mn-ea"/>
                  <a:cs typeface="+mn-cs"/>
                </a:defRPr>
              </a:pPr>
              <a:endParaRPr lang="zh-TW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730785408"/>
        <c:crosses val="autoZero"/>
        <c:auto val="1"/>
        <c:lblAlgn val="ctr"/>
        <c:lblOffset val="100"/>
        <c:noMultiLvlLbl val="0"/>
      </c:catAx>
      <c:valAx>
        <c:axId val="730785408"/>
        <c:scaling>
          <c:orientation val="minMax"/>
          <c:max val="1100000"/>
        </c:scaling>
        <c:delete val="0"/>
        <c:axPos val="l"/>
        <c:majorGridlines>
          <c:spPr>
            <a:ln w="12700" cap="flat" cmpd="sng" algn="ctr">
              <a:solidFill>
                <a:schemeClr val="tx1">
                  <a:lumMod val="15000"/>
                  <a:lumOff val="85000"/>
                </a:schemeClr>
              </a:solidFill>
              <a:prstDash val="sysDash"/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zh-TW" altLang="en-US" sz="1200" b="1" i="0" u="none" strike="noStrike" kern="1200" baseline="0">
                    <a:solidFill>
                      <a:sysClr val="windowText" lastClr="000000">
                        <a:lumMod val="65000"/>
                        <a:lumOff val="35000"/>
                      </a:sysClr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乾穀</a:t>
                </a:r>
                <a:r>
                  <a:rPr lang="en-US" altLang="zh-TW" sz="1200" b="1" i="0" u="none" strike="noStrike" kern="1200" baseline="0">
                    <a:solidFill>
                      <a:sysClr val="windowText" lastClr="000000">
                        <a:lumMod val="65000"/>
                        <a:lumOff val="35000"/>
                      </a:sysClr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(</a:t>
                </a:r>
                <a:r>
                  <a:rPr lang="zh-TW" altLang="en-US" sz="1200" b="1" i="0" u="none" strike="noStrike" kern="1200" baseline="0">
                    <a:solidFill>
                      <a:sysClr val="windowText" lastClr="000000">
                        <a:lumMod val="65000"/>
                        <a:lumOff val="35000"/>
                      </a:sysClr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萬公噸</a:t>
                </a:r>
                <a:r>
                  <a:rPr lang="en-US" altLang="zh-TW" sz="1200" b="1" i="0" u="none" strike="noStrike" kern="1200" baseline="0">
                    <a:solidFill>
                      <a:sysClr val="windowText" lastClr="000000">
                        <a:lumMod val="65000"/>
                        <a:lumOff val="35000"/>
                      </a:sysClr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)</a:t>
                </a:r>
                <a:endParaRPr lang="zh-TW" altLang="en-US" sz="1200" b="1" i="0" u="none" strike="noStrike" kern="1200" baseline="0">
                  <a:solidFill>
                    <a:sysClr val="windowText" lastClr="000000">
                      <a:lumMod val="65000"/>
                      <a:lumOff val="35000"/>
                    </a:sys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</c:rich>
          </c:tx>
          <c:layout>
            <c:manualLayout>
              <c:xMode val="edge"/>
              <c:yMode val="edge"/>
              <c:x val="1.9667707232564832E-2"/>
              <c:y val="0.3750519535301145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zh-TW" altLang="en-US"/>
            </a:p>
          </c:txPr>
        </c:title>
        <c:numFmt formatCode="#,##0_);[Red]\(#,##0\)" sourceLinked="0"/>
        <c:majorTickMark val="none"/>
        <c:minorTickMark val="none"/>
        <c:tickLblPos val="nextTo"/>
        <c:spPr>
          <a:noFill/>
          <a:ln w="9525">
            <a:solidFill>
              <a:schemeClr val="tx1">
                <a:lumMod val="15000"/>
                <a:lumOff val="8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730784928"/>
        <c:crosses val="autoZero"/>
        <c:crossBetween val="between"/>
        <c:majorUnit val="100000"/>
        <c:dispUnits>
          <c:builtInUnit val="tenThousands"/>
        </c:dispUnits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1442900148353492"/>
          <c:y val="0.91324098486517846"/>
          <c:w val="0.44827742103154405"/>
          <c:h val="5.750726995838493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defRPr>
          </a:pPr>
          <a:endParaRPr lang="zh-TW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chemeClr val="tx1">
          <a:lumMod val="15000"/>
          <a:lumOff val="85000"/>
          <a:alpha val="99000"/>
        </a:schemeClr>
      </a:solidFill>
      <a:round/>
    </a:ln>
    <a:effectLst/>
  </c:spPr>
  <c:txPr>
    <a:bodyPr/>
    <a:lstStyle/>
    <a:p>
      <a:pPr>
        <a:defRPr/>
      </a:pPr>
      <a:endParaRPr lang="zh-TW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0.14589</cdr:x>
      <cdr:y>0.53577</cdr:y>
    </cdr:from>
    <cdr:to>
      <cdr:x>0.45484</cdr:x>
      <cdr:y>0.89244</cdr:y>
    </cdr:to>
    <cdr:sp macro="" textlink="">
      <cdr:nvSpPr>
        <cdr:cNvPr id="2" name="文字方塊 1">
          <a:extLst xmlns:a="http://schemas.openxmlformats.org/drawingml/2006/main">
            <a:ext uri="{FF2B5EF4-FFF2-40B4-BE49-F238E27FC236}">
              <a16:creationId xmlns:a16="http://schemas.microsoft.com/office/drawing/2014/main" id="{8F5702F8-F9E0-479B-BC0E-F28F43DB45B1}"/>
            </a:ext>
          </a:extLst>
        </cdr:cNvPr>
        <cdr:cNvSpPr txBox="1"/>
      </cdr:nvSpPr>
      <cdr:spPr>
        <a:xfrm xmlns:a="http://schemas.openxmlformats.org/drawingml/2006/main">
          <a:off x="1224136" y="2717494"/>
          <a:ext cx="2592318" cy="180907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>
            <a:lnSpc>
              <a:spcPts val="2100"/>
            </a:lnSpc>
          </a:pPr>
          <a:r>
            <a:rPr lang="zh-TW" altLang="en-US" sz="1400" b="1" dirty="0"/>
            <a:t>   </a:t>
          </a:r>
          <a:r>
            <a:rPr lang="zh-TW" altLang="en-US" sz="1600" b="1" dirty="0">
              <a:latin typeface="+mj-ea"/>
              <a:ea typeface="+mj-ea"/>
            </a:rPr>
            <a:t>最近九年資料</a:t>
          </a:r>
          <a:r>
            <a:rPr lang="en-US" altLang="zh-TW" sz="1600" b="1" dirty="0">
              <a:latin typeface="+mj-ea"/>
              <a:ea typeface="+mj-ea"/>
            </a:rPr>
            <a:t>(</a:t>
          </a:r>
          <a:r>
            <a:rPr lang="zh-TW" altLang="en-US" sz="1600" b="1" dirty="0">
              <a:latin typeface="+mj-ea"/>
              <a:ea typeface="+mj-ea"/>
            </a:rPr>
            <a:t>熱量計</a:t>
          </a:r>
          <a:r>
            <a:rPr lang="en-US" altLang="zh-TW" sz="1600" b="1" dirty="0">
              <a:latin typeface="+mj-ea"/>
              <a:ea typeface="+mj-ea"/>
            </a:rPr>
            <a:t>)</a:t>
          </a:r>
        </a:p>
        <a:p xmlns:a="http://schemas.openxmlformats.org/drawingml/2006/main">
          <a:pPr>
            <a:lnSpc>
              <a:spcPts val="2100"/>
            </a:lnSpc>
          </a:pPr>
          <a:r>
            <a:rPr lang="zh-TW" altLang="en-US" sz="1400" b="1" dirty="0">
              <a:solidFill>
                <a:schemeClr val="tx1"/>
              </a:solidFill>
            </a:rPr>
            <a:t>  </a:t>
          </a:r>
          <a:r>
            <a:rPr lang="en-US" altLang="zh-TW" sz="1400" b="1" dirty="0">
              <a:solidFill>
                <a:schemeClr val="tx1"/>
              </a:solidFill>
            </a:rPr>
            <a:t>2016</a:t>
          </a:r>
          <a:r>
            <a:rPr lang="zh-TW" altLang="en-US" sz="1400" b="1" dirty="0">
              <a:solidFill>
                <a:schemeClr val="tx1"/>
              </a:solidFill>
            </a:rPr>
            <a:t>：</a:t>
          </a:r>
          <a:r>
            <a:rPr lang="en-US" altLang="zh-TW" sz="1400" b="1" dirty="0">
              <a:solidFill>
                <a:schemeClr val="tx1"/>
              </a:solidFill>
            </a:rPr>
            <a:t>31.0</a:t>
          </a:r>
          <a:r>
            <a:rPr lang="zh-TW" altLang="en-US" sz="1400" b="1" dirty="0">
              <a:solidFill>
                <a:schemeClr val="tx1"/>
              </a:solidFill>
            </a:rPr>
            <a:t>    </a:t>
          </a:r>
          <a:r>
            <a:rPr lang="en-US" altLang="zh-TW" sz="1400" b="1" dirty="0"/>
            <a:t>2021</a:t>
          </a:r>
          <a:r>
            <a:rPr lang="zh-TW" altLang="en-US" sz="1400" b="1" dirty="0"/>
            <a:t>：</a:t>
          </a:r>
          <a:r>
            <a:rPr lang="en-US" altLang="zh-TW" sz="1400" b="1" dirty="0"/>
            <a:t>31.3</a:t>
          </a:r>
          <a:endParaRPr lang="en-US" altLang="zh-TW" sz="1400" b="1" dirty="0">
            <a:solidFill>
              <a:schemeClr val="tx1"/>
            </a:solidFill>
          </a:endParaRPr>
        </a:p>
        <a:p xmlns:a="http://schemas.openxmlformats.org/drawingml/2006/main">
          <a:pPr marL="1257300" indent="-1257300">
            <a:lnSpc>
              <a:spcPts val="2100"/>
            </a:lnSpc>
          </a:pPr>
          <a:r>
            <a:rPr lang="zh-TW" altLang="en-US" sz="1400" b="1" dirty="0">
              <a:solidFill>
                <a:schemeClr val="tx1"/>
              </a:solidFill>
            </a:rPr>
            <a:t>  </a:t>
          </a:r>
          <a:r>
            <a:rPr lang="en-US" altLang="zh-TW" sz="1400" b="1" dirty="0"/>
            <a:t>2017</a:t>
          </a:r>
          <a:r>
            <a:rPr lang="zh-TW" altLang="en-US" sz="1400" b="1" dirty="0"/>
            <a:t>：</a:t>
          </a:r>
          <a:r>
            <a:rPr lang="en-US" altLang="zh-TW" sz="1400" b="1" dirty="0"/>
            <a:t>32.3</a:t>
          </a:r>
          <a:r>
            <a:rPr lang="zh-TW" altLang="en-US" sz="1400" b="1" dirty="0"/>
            <a:t>    </a:t>
          </a:r>
          <a:r>
            <a:rPr lang="en-US" altLang="zh-TW" sz="1400" b="1" dirty="0">
              <a:solidFill>
                <a:schemeClr val="tx1"/>
              </a:solidFill>
            </a:rPr>
            <a:t>2022</a:t>
          </a:r>
          <a:r>
            <a:rPr lang="zh-TW" altLang="en-US" sz="1400" b="1" dirty="0">
              <a:solidFill>
                <a:schemeClr val="tx1"/>
              </a:solidFill>
            </a:rPr>
            <a:t>：</a:t>
          </a:r>
          <a:r>
            <a:rPr lang="en-US" altLang="zh-TW" sz="1400" b="1" dirty="0">
              <a:solidFill>
                <a:schemeClr val="tx1"/>
              </a:solidFill>
            </a:rPr>
            <a:t>30.7</a:t>
          </a:r>
        </a:p>
        <a:p xmlns:a="http://schemas.openxmlformats.org/drawingml/2006/main">
          <a:pPr marL="1257300" indent="-1165225">
            <a:lnSpc>
              <a:spcPts val="2100"/>
            </a:lnSpc>
          </a:pPr>
          <a:r>
            <a:rPr lang="en-US" altLang="zh-TW" sz="1400" b="1" dirty="0">
              <a:solidFill>
                <a:srgbClr val="C00000"/>
              </a:solidFill>
            </a:rPr>
            <a:t>2018</a:t>
          </a:r>
          <a:r>
            <a:rPr lang="zh-TW" altLang="en-US" sz="1400" b="1" dirty="0">
              <a:solidFill>
                <a:srgbClr val="C00000"/>
              </a:solidFill>
            </a:rPr>
            <a:t>：</a:t>
          </a:r>
          <a:r>
            <a:rPr lang="en-US" altLang="zh-TW" sz="1400" b="1" dirty="0">
              <a:solidFill>
                <a:srgbClr val="C00000"/>
              </a:solidFill>
            </a:rPr>
            <a:t>34.5</a:t>
          </a:r>
          <a:r>
            <a:rPr lang="zh-TW" altLang="en-US" sz="1400" b="1" dirty="0">
              <a:solidFill>
                <a:srgbClr val="C00000"/>
              </a:solidFill>
            </a:rPr>
            <a:t>    </a:t>
          </a:r>
          <a:r>
            <a:rPr lang="en-US" altLang="zh-TW" sz="1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2023</a:t>
          </a:r>
          <a:r>
            <a:rPr lang="zh-TW" altLang="en-US" sz="1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：</a:t>
          </a:r>
          <a:r>
            <a:rPr lang="en-US" altLang="zh-TW" sz="1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30.4</a:t>
          </a:r>
          <a:r>
            <a:rPr lang="zh-TW" altLang="en-US" sz="1400" b="1" dirty="0">
              <a:solidFill>
                <a:schemeClr val="tx1"/>
              </a:solidFill>
            </a:rPr>
            <a:t>   </a:t>
          </a:r>
          <a:endParaRPr lang="en-US" altLang="zh-TW" sz="1400" b="1" dirty="0">
            <a:solidFill>
              <a:schemeClr val="tx1"/>
            </a:solidFill>
          </a:endParaRPr>
        </a:p>
        <a:p xmlns:a="http://schemas.openxmlformats.org/drawingml/2006/main">
          <a:pPr>
            <a:lnSpc>
              <a:spcPts val="2100"/>
            </a:lnSpc>
          </a:pPr>
          <a:r>
            <a:rPr lang="zh-TW" altLang="en-US" sz="1400" b="1" dirty="0"/>
            <a:t>  </a:t>
          </a:r>
          <a:r>
            <a:rPr lang="en-US" altLang="zh-TW" sz="1400" b="1" dirty="0"/>
            <a:t>2019</a:t>
          </a:r>
          <a:r>
            <a:rPr lang="zh-TW" altLang="en-US" sz="1400" b="1" dirty="0"/>
            <a:t>：</a:t>
          </a:r>
          <a:r>
            <a:rPr lang="en-US" altLang="zh-TW" sz="1400" b="1" dirty="0"/>
            <a:t>32.1</a:t>
          </a:r>
          <a:r>
            <a:rPr lang="zh-TW" altLang="en-US" sz="1400" b="1" dirty="0"/>
            <a:t>    </a:t>
          </a:r>
          <a:r>
            <a:rPr lang="en-US" altLang="zh-TW" sz="1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2024</a:t>
          </a:r>
          <a:r>
            <a:rPr lang="zh-TW" altLang="en-US" sz="1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：</a:t>
          </a:r>
          <a:r>
            <a:rPr lang="en-US" altLang="zh-TW" sz="1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31.3</a:t>
          </a:r>
        </a:p>
        <a:p xmlns:a="http://schemas.openxmlformats.org/drawingml/2006/main">
          <a:pPr>
            <a:lnSpc>
              <a:spcPts val="2100"/>
            </a:lnSpc>
          </a:pPr>
          <a:r>
            <a:rPr lang="zh-TW" altLang="en-US" sz="1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 </a:t>
          </a:r>
          <a:r>
            <a:rPr lang="en-US" altLang="zh-TW" sz="1400" b="1" dirty="0"/>
            <a:t>2020</a:t>
          </a:r>
          <a:r>
            <a:rPr lang="zh-TW" altLang="en-US" sz="1400" b="1" dirty="0"/>
            <a:t>：</a:t>
          </a:r>
          <a:r>
            <a:rPr lang="en-US" altLang="zh-TW" sz="1400" b="1" dirty="0"/>
            <a:t>31.7</a:t>
          </a:r>
          <a:endParaRPr lang="en-US" altLang="zh-TW" sz="1400" b="1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 xmlns:a="http://schemas.openxmlformats.org/drawingml/2006/main">
          <a:r>
            <a:rPr lang="zh-TW" altLang="en-US" sz="1400" b="1" dirty="0"/>
            <a:t>    </a:t>
          </a:r>
          <a:endParaRPr lang="zh-TW" altLang="en-US" sz="1400" b="1" dirty="0">
            <a:solidFill>
              <a:srgbClr val="C00000"/>
            </a:solidFill>
          </a:endParaRPr>
        </a:p>
      </cdr:txBody>
    </cdr:sp>
  </cdr:relSizeAnchor>
  <cdr:relSizeAnchor xmlns:cdr="http://schemas.openxmlformats.org/drawingml/2006/chartDrawing">
    <cdr:from>
      <cdr:x>0.68655</cdr:x>
      <cdr:y>0.67774</cdr:y>
    </cdr:from>
    <cdr:to>
      <cdr:x>0.825</cdr:x>
      <cdr:y>0.7809</cdr:y>
    </cdr:to>
    <cdr:sp macro="" textlink="">
      <cdr:nvSpPr>
        <cdr:cNvPr id="3" name="文字方塊 2">
          <a:extLst xmlns:a="http://schemas.openxmlformats.org/drawingml/2006/main">
            <a:ext uri="{FF2B5EF4-FFF2-40B4-BE49-F238E27FC236}">
              <a16:creationId xmlns:a16="http://schemas.microsoft.com/office/drawing/2014/main" id="{1646A396-71EF-45ED-BBB5-192EB728F814}"/>
            </a:ext>
          </a:extLst>
        </cdr:cNvPr>
        <cdr:cNvSpPr txBox="1"/>
      </cdr:nvSpPr>
      <cdr:spPr>
        <a:xfrm xmlns:a="http://schemas.openxmlformats.org/drawingml/2006/main">
          <a:off x="5760640" y="3437574"/>
          <a:ext cx="1161717" cy="5232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altLang="zh-TW" sz="1400" b="1" dirty="0">
              <a:latin typeface="+mn-ea"/>
            </a:rPr>
            <a:t>2001</a:t>
          </a:r>
          <a:r>
            <a:rPr lang="zh-TW" altLang="en-US" sz="1400" b="1" dirty="0">
              <a:latin typeface="+mn-ea"/>
            </a:rPr>
            <a:t>年</a:t>
          </a:r>
          <a:endParaRPr lang="en-US" altLang="zh-TW" sz="1400" b="1" dirty="0">
            <a:latin typeface="+mn-ea"/>
          </a:endParaRPr>
        </a:p>
        <a:p xmlns:a="http://schemas.openxmlformats.org/drawingml/2006/main">
          <a:r>
            <a:rPr lang="en-US" altLang="zh-TW" sz="1400" b="1" dirty="0">
              <a:latin typeface="+mn-ea"/>
            </a:rPr>
            <a:t>34.8</a:t>
          </a:r>
          <a:endParaRPr lang="zh-TW" altLang="en-US" sz="1400" b="1" dirty="0">
            <a:latin typeface="+mn-ea"/>
          </a:endParaRPr>
        </a:p>
      </cdr:txBody>
    </cdr:sp>
  </cdr:relSizeAnchor>
  <cdr:relSizeAnchor xmlns:cdr="http://schemas.openxmlformats.org/drawingml/2006/chartDrawing">
    <cdr:from>
      <cdr:x>0.2293</cdr:x>
      <cdr:y>0.07813</cdr:y>
    </cdr:from>
    <cdr:to>
      <cdr:x>0.53438</cdr:x>
      <cdr:y>0.17044</cdr:y>
    </cdr:to>
    <cdr:sp macro="" textlink="">
      <cdr:nvSpPr>
        <cdr:cNvPr id="6" name="文字方塊 5"/>
        <cdr:cNvSpPr txBox="1"/>
      </cdr:nvSpPr>
      <cdr:spPr>
        <a:xfrm xmlns:a="http://schemas.openxmlformats.org/drawingml/2006/main">
          <a:off x="1867436" y="357190"/>
          <a:ext cx="2484550" cy="42204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endParaRPr lang="zh-TW" altLang="en-US" sz="1400" b="1" dirty="0">
            <a:solidFill>
              <a:schemeClr val="accent6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ea"/>
          </a:endParaRPr>
        </a:p>
      </cdr:txBody>
    </cdr:sp>
  </cdr:relSizeAnchor>
  <cdr:relSizeAnchor xmlns:cdr="http://schemas.openxmlformats.org/drawingml/2006/chartDrawing">
    <cdr:from>
      <cdr:x>0.25833</cdr:x>
      <cdr:y>0.07813</cdr:y>
    </cdr:from>
    <cdr:to>
      <cdr:x>0.43957</cdr:x>
      <cdr:y>0.21198</cdr:y>
    </cdr:to>
    <cdr:sp macro="" textlink="">
      <cdr:nvSpPr>
        <cdr:cNvPr id="8" name="圓角矩形 7"/>
        <cdr:cNvSpPr/>
      </cdr:nvSpPr>
      <cdr:spPr bwMode="auto">
        <a:xfrm xmlns:a="http://schemas.openxmlformats.org/drawingml/2006/main">
          <a:off x="2214578" y="357190"/>
          <a:ext cx="1553691" cy="612012"/>
        </a:xfrm>
        <a:prstGeom xmlns:a="http://schemas.openxmlformats.org/drawingml/2006/main" prst="roundRect">
          <a:avLst/>
        </a:prstGeom>
        <a:solidFill xmlns:a="http://schemas.openxmlformats.org/drawingml/2006/main">
          <a:srgbClr val="FCF8A6"/>
        </a:solidFill>
        <a:ln xmlns:a="http://schemas.openxmlformats.org/drawingml/2006/main"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 xmlns:a="http://schemas.openxmlformats.org/drawingml/2006/main">
          <a:outerShdw dist="35921" dir="2700000" algn="ctr" rotWithShape="0">
            <a:schemeClr val="bg2">
              <a:alpha val="50000"/>
            </a:schemeClr>
          </a:outerShdw>
        </a:effectLst>
      </cdr:spPr>
      <cdr:txBody>
        <a:bodyPr xmlns:a="http://schemas.openxmlformats.org/drawingml/2006/main" vert="horz" wrap="square" lIns="91440" tIns="45720" rIns="91440" bIns="45720" numCol="1" anchor="t" anchorCtr="0" compatLnSpc="1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r>
            <a:rPr lang="en-US" altLang="zh-TW" sz="1600" b="1" dirty="0">
              <a:solidFill>
                <a:schemeClr val="accent6"/>
              </a:solidFill>
              <a:latin typeface="+mn-ea"/>
            </a:rPr>
            <a:t>1966</a:t>
          </a:r>
          <a:r>
            <a:rPr lang="zh-TW" altLang="en-US" sz="1600" b="1" dirty="0">
              <a:solidFill>
                <a:schemeClr val="accent6"/>
              </a:solidFill>
              <a:latin typeface="+mn-ea"/>
            </a:rPr>
            <a:t>年開放大宗物資進口 </a:t>
          </a:r>
        </a:p>
      </cdr:txBody>
    </cdr:sp>
  </cdr:relSizeAnchor>
  <cdr:relSizeAnchor xmlns:cdr="http://schemas.openxmlformats.org/drawingml/2006/chartDrawing">
    <cdr:from>
      <cdr:x>0.21176</cdr:x>
      <cdr:y>0.15625</cdr:y>
    </cdr:from>
    <cdr:to>
      <cdr:x>0.25833</cdr:x>
      <cdr:y>0.21875</cdr:y>
    </cdr:to>
    <cdr:sp macro="" textlink="">
      <cdr:nvSpPr>
        <cdr:cNvPr id="10" name="直線單箭頭接點 9"/>
        <cdr:cNvSpPr/>
      </cdr:nvSpPr>
      <cdr:spPr bwMode="auto">
        <a:xfrm xmlns:a="http://schemas.openxmlformats.org/drawingml/2006/main" rot="10800000" flipV="1">
          <a:off x="1815324" y="714380"/>
          <a:ext cx="399253" cy="285752"/>
        </a:xfrm>
        <a:prstGeom xmlns:a="http://schemas.openxmlformats.org/drawingml/2006/main" prst="straightConnector1">
          <a:avLst/>
        </a:prstGeom>
        <a:ln xmlns:a="http://schemas.openxmlformats.org/drawingml/2006/main">
          <a:headEnd type="none" w="med" len="med"/>
          <a:tailEnd type="arrow"/>
        </a:ln>
      </cdr:spPr>
      <cdr:style>
        <a:lnRef xmlns:a="http://schemas.openxmlformats.org/drawingml/2006/main" idx="3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2">
          <a:schemeClr val="accent2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="horz" wrap="square" lIns="91440" tIns="45720" rIns="91440" bIns="45720" numCol="1" anchor="t" anchorCtr="0" compatLnSpc="1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endParaRPr lang="zh-TW"/>
        </a:p>
      </cdr:txBody>
    </cdr:sp>
  </cdr:relSizeAnchor>
  <cdr:relSizeAnchor xmlns:cdr="http://schemas.openxmlformats.org/drawingml/2006/chartDrawing">
    <cdr:from>
      <cdr:x>0.47492</cdr:x>
      <cdr:y>0.375</cdr:y>
    </cdr:from>
    <cdr:to>
      <cdr:x>0.66942</cdr:x>
      <cdr:y>0.51673</cdr:y>
    </cdr:to>
    <cdr:sp macro="" textlink="">
      <cdr:nvSpPr>
        <cdr:cNvPr id="11" name="圓角矩形 10"/>
        <cdr:cNvSpPr/>
      </cdr:nvSpPr>
      <cdr:spPr bwMode="auto">
        <a:xfrm xmlns:a="http://schemas.openxmlformats.org/drawingml/2006/main">
          <a:off x="3867716" y="1714512"/>
          <a:ext cx="1584000" cy="648000"/>
        </a:xfrm>
        <a:prstGeom xmlns:a="http://schemas.openxmlformats.org/drawingml/2006/main" prst="roundRect">
          <a:avLst/>
        </a:prstGeom>
        <a:solidFill xmlns:a="http://schemas.openxmlformats.org/drawingml/2006/main">
          <a:srgbClr val="FCF8A6"/>
        </a:solidFill>
        <a:ln xmlns:a="http://schemas.openxmlformats.org/drawingml/2006/main"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 xmlns:a="http://schemas.openxmlformats.org/drawingml/2006/main">
          <a:outerShdw dist="35921" dir="2700000" algn="ctr" rotWithShape="0">
            <a:schemeClr val="bg2">
              <a:alpha val="50000"/>
            </a:schemeClr>
          </a:outerShdw>
        </a:effectLst>
      </cdr:spPr>
      <cdr:txBody>
        <a:bodyPr xmlns:a="http://schemas.openxmlformats.org/drawingml/2006/main" vert="horz" wrap="square" lIns="91440" tIns="45720" rIns="91440" bIns="45720" numCol="1" anchor="t" anchorCtr="0" compatLnSpc="1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r>
            <a:rPr lang="en-US" altLang="zh-TW" sz="1500" b="1" dirty="0">
              <a:solidFill>
                <a:schemeClr val="accent6"/>
              </a:solidFill>
              <a:latin typeface="+mn-ea"/>
            </a:rPr>
            <a:t>1988</a:t>
          </a:r>
          <a:r>
            <a:rPr lang="zh-TW" altLang="en-US" sz="1500" b="1" dirty="0">
              <a:solidFill>
                <a:schemeClr val="accent6"/>
              </a:solidFill>
              <a:latin typeface="+mn-ea"/>
            </a:rPr>
            <a:t>年開放大宗物資自由進口 </a:t>
          </a:r>
        </a:p>
      </cdr:txBody>
    </cdr:sp>
  </cdr:relSizeAnchor>
  <cdr:relSizeAnchor xmlns:cdr="http://schemas.openxmlformats.org/drawingml/2006/chartDrawing">
    <cdr:from>
      <cdr:x>0.54509</cdr:x>
      <cdr:y>0.51563</cdr:y>
    </cdr:from>
    <cdr:to>
      <cdr:x>0.57141</cdr:x>
      <cdr:y>0.59376</cdr:y>
    </cdr:to>
    <cdr:sp macro="" textlink="">
      <cdr:nvSpPr>
        <cdr:cNvPr id="13" name="直線單箭頭接點 12"/>
        <cdr:cNvSpPr/>
      </cdr:nvSpPr>
      <cdr:spPr bwMode="auto">
        <a:xfrm xmlns:a="http://schemas.openxmlformats.org/drawingml/2006/main" rot="5400000">
          <a:off x="4367771" y="2428887"/>
          <a:ext cx="357213" cy="214348"/>
        </a:xfrm>
        <a:prstGeom xmlns:a="http://schemas.openxmlformats.org/drawingml/2006/main" prst="straightConnector1">
          <a:avLst/>
        </a:prstGeom>
        <a:ln xmlns:a="http://schemas.openxmlformats.org/drawingml/2006/main">
          <a:headEnd type="none" w="med" len="med"/>
          <a:tailEnd type="arrow"/>
        </a:ln>
      </cdr:spPr>
      <cdr:style>
        <a:lnRef xmlns:a="http://schemas.openxmlformats.org/drawingml/2006/main" idx="3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2">
          <a:schemeClr val="accent2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="horz" wrap="square" lIns="91440" tIns="45720" rIns="91440" bIns="45720" numCol="1" anchor="t" anchorCtr="0" compatLnSpc="1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endParaRPr lang="zh-TW"/>
        </a:p>
      </cdr:txBody>
    </cdr:sp>
  </cdr:relSizeAnchor>
  <cdr:relSizeAnchor xmlns:cdr="http://schemas.openxmlformats.org/drawingml/2006/chartDrawing">
    <cdr:from>
      <cdr:x>0.69422</cdr:x>
      <cdr:y>0.46875</cdr:y>
    </cdr:from>
    <cdr:to>
      <cdr:x>0.88858</cdr:x>
      <cdr:y>0.53962</cdr:y>
    </cdr:to>
    <cdr:sp macro="" textlink="">
      <cdr:nvSpPr>
        <cdr:cNvPr id="15" name="圓角矩形 14"/>
        <cdr:cNvSpPr/>
      </cdr:nvSpPr>
      <cdr:spPr bwMode="auto">
        <a:xfrm xmlns:a="http://schemas.openxmlformats.org/drawingml/2006/main">
          <a:off x="5653680" y="2143140"/>
          <a:ext cx="1582855" cy="324000"/>
        </a:xfrm>
        <a:prstGeom xmlns:a="http://schemas.openxmlformats.org/drawingml/2006/main" prst="roundRect">
          <a:avLst/>
        </a:prstGeom>
        <a:solidFill xmlns:a="http://schemas.openxmlformats.org/drawingml/2006/main">
          <a:srgbClr val="FCF8A6"/>
        </a:solidFill>
        <a:ln xmlns:a="http://schemas.openxmlformats.org/drawingml/2006/main"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 xmlns:a="http://schemas.openxmlformats.org/drawingml/2006/main">
          <a:outerShdw dist="35921" dir="2700000" algn="ctr" rotWithShape="0">
            <a:schemeClr val="bg2">
              <a:alpha val="50000"/>
            </a:schemeClr>
          </a:outerShdw>
        </a:effectLst>
      </cdr:spPr>
      <cdr:txBody>
        <a:bodyPr xmlns:a="http://schemas.openxmlformats.org/drawingml/2006/main" vert="horz" wrap="square" lIns="91440" tIns="45720" rIns="91440" bIns="45720" numCol="1" anchor="t" anchorCtr="0" compatLnSpc="1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r>
            <a:rPr lang="en-US" altLang="zh-TW" sz="1500" b="1" dirty="0">
              <a:solidFill>
                <a:schemeClr val="accent6"/>
              </a:solidFill>
              <a:latin typeface="+mj-ea"/>
              <a:ea typeface="+mj-ea"/>
            </a:rPr>
            <a:t>2002</a:t>
          </a:r>
          <a:r>
            <a:rPr lang="zh-TW" altLang="en-US" sz="1500" b="1" dirty="0">
              <a:solidFill>
                <a:schemeClr val="accent6"/>
              </a:solidFill>
              <a:latin typeface="+mj-ea"/>
              <a:ea typeface="+mj-ea"/>
            </a:rPr>
            <a:t>年加入</a:t>
          </a:r>
          <a:r>
            <a:rPr lang="en-US" altLang="zh-TW" sz="1500" b="1" dirty="0">
              <a:solidFill>
                <a:schemeClr val="accent6"/>
              </a:solidFill>
              <a:latin typeface="+mj-ea"/>
              <a:ea typeface="+mj-ea"/>
            </a:rPr>
            <a:t>WTO</a:t>
          </a:r>
          <a:endParaRPr lang="zh-TW" sz="1500" b="1" dirty="0">
            <a:solidFill>
              <a:schemeClr val="accent6"/>
            </a:solidFill>
            <a:latin typeface="+mj-ea"/>
            <a:ea typeface="+mj-ea"/>
          </a:endParaRPr>
        </a:p>
      </cdr:txBody>
    </cdr:sp>
  </cdr:relSizeAnchor>
  <cdr:relSizeAnchor xmlns:cdr="http://schemas.openxmlformats.org/drawingml/2006/chartDrawing">
    <cdr:from>
      <cdr:x>0.75833</cdr:x>
      <cdr:y>0.54688</cdr:y>
    </cdr:from>
    <cdr:to>
      <cdr:x>0.80308</cdr:x>
      <cdr:y>0.65625</cdr:y>
    </cdr:to>
    <cdr:sp macro="" textlink="">
      <cdr:nvSpPr>
        <cdr:cNvPr id="17" name="直線單箭頭接點 16"/>
        <cdr:cNvSpPr/>
      </cdr:nvSpPr>
      <cdr:spPr bwMode="auto">
        <a:xfrm xmlns:a="http://schemas.openxmlformats.org/drawingml/2006/main" rot="5400000">
          <a:off x="6442607" y="2558580"/>
          <a:ext cx="500066" cy="383565"/>
        </a:xfrm>
        <a:prstGeom xmlns:a="http://schemas.openxmlformats.org/drawingml/2006/main" prst="straightConnector1">
          <a:avLst/>
        </a:prstGeom>
        <a:ln xmlns:a="http://schemas.openxmlformats.org/drawingml/2006/main">
          <a:headEnd type="none" w="med" len="med"/>
          <a:tailEnd type="arrow"/>
        </a:ln>
      </cdr:spPr>
      <cdr:style>
        <a:lnRef xmlns:a="http://schemas.openxmlformats.org/drawingml/2006/main" idx="3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2">
          <a:schemeClr val="accent2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="horz" wrap="square" lIns="91440" tIns="45720" rIns="91440" bIns="45720" numCol="1" anchor="t" anchorCtr="0" compatLnSpc="1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endParaRPr lang="zh-TW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0.35205</cdr:x>
      <cdr:y>0.14706</cdr:y>
    </cdr:from>
    <cdr:to>
      <cdr:x>0.54661</cdr:x>
      <cdr:y>0.22058</cdr:y>
    </cdr:to>
    <cdr:sp macro="" textlink="">
      <cdr:nvSpPr>
        <cdr:cNvPr id="2" name="矩形 1">
          <a:extLst xmlns:a="http://schemas.openxmlformats.org/drawingml/2006/main">
            <a:ext uri="{FF2B5EF4-FFF2-40B4-BE49-F238E27FC236}">
              <a16:creationId xmlns:a16="http://schemas.microsoft.com/office/drawing/2014/main" id="{BABC7051-34D9-2326-7786-34F526E897CD}"/>
            </a:ext>
          </a:extLst>
        </cdr:cNvPr>
        <cdr:cNvSpPr/>
      </cdr:nvSpPr>
      <cdr:spPr bwMode="auto">
        <a:xfrm xmlns:a="http://schemas.openxmlformats.org/drawingml/2006/main">
          <a:off x="2736304" y="720080"/>
          <a:ext cx="1512168" cy="360000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1">
            <a:lumMod val="20000"/>
            <a:lumOff val="80000"/>
          </a:schemeClr>
        </a:solidFill>
        <a:ln xmlns:a="http://schemas.openxmlformats.org/drawingml/2006/main"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 xmlns:a="http://schemas.openxmlformats.org/drawingml/2006/main">
          <a:outerShdw dist="35921" dir="2700000" algn="ctr" rotWithShape="0">
            <a:schemeClr val="bg2">
              <a:alpha val="50000"/>
            </a:schemeClr>
          </a:outerShdw>
        </a:effectLst>
      </cdr:spPr>
      <cdr:txBody>
        <a:bodyPr xmlns:a="http://schemas.openxmlformats.org/drawingml/2006/main" vertOverflow="clip" vert="horz" wrap="square" lIns="91440" tIns="45720" rIns="91440" bIns="45720" numCol="1" anchor="t" anchorCtr="0" compatLnSpc="1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r>
            <a:rPr lang="zh-TW" altLang="en-US" sz="1600" b="1" kern="1200" dirty="0"/>
            <a:t>稻作收穫面積</a:t>
          </a:r>
        </a:p>
      </cdr:txBody>
    </cdr:sp>
  </cdr:relSizeAnchor>
  <cdr:relSizeAnchor xmlns:cdr="http://schemas.openxmlformats.org/drawingml/2006/chartDrawing">
    <cdr:from>
      <cdr:x>0.44933</cdr:x>
      <cdr:y>0.22058</cdr:y>
    </cdr:from>
    <cdr:to>
      <cdr:x>0.45396</cdr:x>
      <cdr:y>0.47059</cdr:y>
    </cdr:to>
    <cdr:cxnSp macro="">
      <cdr:nvCxnSpPr>
        <cdr:cNvPr id="4" name="直線單箭頭接點 3">
          <a:extLst xmlns:a="http://schemas.openxmlformats.org/drawingml/2006/main">
            <a:ext uri="{FF2B5EF4-FFF2-40B4-BE49-F238E27FC236}">
              <a16:creationId xmlns:a16="http://schemas.microsoft.com/office/drawing/2014/main" id="{7C0C3984-B0C5-9064-8A80-847F9EB0FBE7}"/>
            </a:ext>
          </a:extLst>
        </cdr:cNvPr>
        <cdr:cNvCxnSpPr>
          <a:stCxn xmlns:a="http://schemas.openxmlformats.org/drawingml/2006/main" id="2" idx="2"/>
        </cdr:cNvCxnSpPr>
      </cdr:nvCxnSpPr>
      <cdr:spPr bwMode="auto">
        <a:xfrm xmlns:a="http://schemas.openxmlformats.org/drawingml/2006/main">
          <a:off x="3492388" y="1080080"/>
          <a:ext cx="36004" cy="1224176"/>
        </a:xfrm>
        <a:prstGeom xmlns:a="http://schemas.openxmlformats.org/drawingml/2006/main" prst="straightConnector1">
          <a:avLst/>
        </a:prstGeom>
        <a:ln xmlns:a="http://schemas.openxmlformats.org/drawingml/2006/main">
          <a:headEnd type="none" w="med" len="med"/>
          <a:tailEnd type="triangle"/>
        </a:ln>
      </cdr:spPr>
      <cdr:style>
        <a:lnRef xmlns:a="http://schemas.openxmlformats.org/drawingml/2006/main" idx="3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2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0.63649</cdr:x>
      <cdr:y>0.14039</cdr:y>
    </cdr:from>
    <cdr:to>
      <cdr:x>0.93215</cdr:x>
      <cdr:y>0.21064</cdr:y>
    </cdr:to>
    <cdr:sp macro="" textlink="">
      <cdr:nvSpPr>
        <cdr:cNvPr id="2" name="矩形 1">
          <a:extLst xmlns:a="http://schemas.openxmlformats.org/drawingml/2006/main">
            <a:ext uri="{FF2B5EF4-FFF2-40B4-BE49-F238E27FC236}">
              <a16:creationId xmlns:a16="http://schemas.microsoft.com/office/drawing/2014/main" id="{A5A56ECC-2090-DE4D-7A03-16250335DA71}"/>
            </a:ext>
          </a:extLst>
        </cdr:cNvPr>
        <cdr:cNvSpPr/>
      </cdr:nvSpPr>
      <cdr:spPr bwMode="auto">
        <a:xfrm xmlns:a="http://schemas.openxmlformats.org/drawingml/2006/main">
          <a:off x="5270751" y="719435"/>
          <a:ext cx="2448272" cy="360000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1">
            <a:lumMod val="40000"/>
            <a:lumOff val="60000"/>
          </a:schemeClr>
        </a:solidFill>
        <a:ln xmlns:a="http://schemas.openxmlformats.org/drawingml/2006/main"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 xmlns:a="http://schemas.openxmlformats.org/drawingml/2006/main">
          <a:outerShdw dist="35921" dir="2700000" algn="ctr" rotWithShape="0">
            <a:schemeClr val="bg2">
              <a:alpha val="50000"/>
            </a:schemeClr>
          </a:outerShdw>
        </a:effectLst>
      </cdr:spPr>
      <cdr:txBody>
        <a:bodyPr xmlns:a="http://schemas.openxmlformats.org/drawingml/2006/main" vertOverflow="clip" vert="horz" wrap="square" lIns="91440" tIns="45720" rIns="91440" bIns="45720" numCol="1" anchor="t" anchorCtr="0" compatLnSpc="1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r>
            <a:rPr lang="zh-TW" altLang="en-US" sz="1400" b="1" kern="1200" dirty="0">
              <a:solidFill>
                <a:schemeClr val="tx1"/>
              </a:solidFill>
              <a:latin typeface="+mj-ea"/>
              <a:ea typeface="+mj-ea"/>
            </a:rPr>
            <a:t>糧食毛供給量</a:t>
          </a:r>
          <a:r>
            <a:rPr lang="en-US" altLang="zh-TW" sz="1400" b="1" kern="1200" dirty="0">
              <a:solidFill>
                <a:schemeClr val="tx1"/>
              </a:solidFill>
              <a:latin typeface="+mj-ea"/>
              <a:ea typeface="+mj-ea"/>
            </a:rPr>
            <a:t>(</a:t>
          </a:r>
          <a:r>
            <a:rPr lang="zh-TW" altLang="en-US" sz="1400" b="1" kern="1200" dirty="0">
              <a:solidFill>
                <a:schemeClr val="tx1"/>
              </a:solidFill>
              <a:latin typeface="+mj-ea"/>
              <a:ea typeface="+mj-ea"/>
            </a:rPr>
            <a:t>糙米，萬公噸</a:t>
          </a:r>
          <a:r>
            <a:rPr lang="en-US" altLang="zh-TW" sz="1400" b="1" kern="1200" dirty="0">
              <a:solidFill>
                <a:schemeClr val="tx1"/>
              </a:solidFill>
              <a:latin typeface="+mj-ea"/>
              <a:ea typeface="+mj-ea"/>
            </a:rPr>
            <a:t>)</a:t>
          </a:r>
          <a:endParaRPr lang="zh-TW" altLang="en-US" sz="1400" b="1" kern="1200" dirty="0">
            <a:solidFill>
              <a:schemeClr val="tx1"/>
            </a:solidFill>
            <a:latin typeface="+mj-ea"/>
            <a:ea typeface="+mj-ea"/>
          </a:endParaRPr>
        </a:p>
      </cdr:txBody>
    </cdr:sp>
  </cdr:relSizeAnchor>
  <cdr:relSizeAnchor xmlns:cdr="http://schemas.openxmlformats.org/drawingml/2006/chartDrawing">
    <cdr:from>
      <cdr:x>0.78432</cdr:x>
      <cdr:y>0.21064</cdr:y>
    </cdr:from>
    <cdr:to>
      <cdr:x>0.78432</cdr:x>
      <cdr:y>0.32307</cdr:y>
    </cdr:to>
    <cdr:cxnSp macro="">
      <cdr:nvCxnSpPr>
        <cdr:cNvPr id="4" name="直線單箭頭接點 3">
          <a:extLst xmlns:a="http://schemas.openxmlformats.org/drawingml/2006/main">
            <a:ext uri="{FF2B5EF4-FFF2-40B4-BE49-F238E27FC236}">
              <a16:creationId xmlns:a16="http://schemas.microsoft.com/office/drawing/2014/main" id="{315F5A46-0BFA-E3C3-189A-0E17FD188A3F}"/>
            </a:ext>
          </a:extLst>
        </cdr:cNvPr>
        <cdr:cNvCxnSpPr>
          <a:stCxn xmlns:a="http://schemas.openxmlformats.org/drawingml/2006/main" id="2" idx="2"/>
        </cdr:cNvCxnSpPr>
      </cdr:nvCxnSpPr>
      <cdr:spPr bwMode="auto">
        <a:xfrm xmlns:a="http://schemas.openxmlformats.org/drawingml/2006/main">
          <a:off x="6494887" y="1079435"/>
          <a:ext cx="0" cy="576104"/>
        </a:xfrm>
        <a:prstGeom xmlns:a="http://schemas.openxmlformats.org/drawingml/2006/main" prst="straightConnector1">
          <a:avLst/>
        </a:prstGeom>
        <a:ln xmlns:a="http://schemas.openxmlformats.org/drawingml/2006/main">
          <a:headEnd type="none" w="med" len="med"/>
          <a:tailEnd type="triangle"/>
        </a:ln>
      </cdr:spPr>
      <cdr:style>
        <a:lnRef xmlns:a="http://schemas.openxmlformats.org/drawingml/2006/main" idx="3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2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0.14084</cdr:x>
      <cdr:y>0.44836</cdr:y>
    </cdr:from>
    <cdr:to>
      <cdr:x>0.41041</cdr:x>
      <cdr:y>0.50574</cdr:y>
    </cdr:to>
    <cdr:sp macro="" textlink="">
      <cdr:nvSpPr>
        <cdr:cNvPr id="5" name="矩形 4">
          <a:extLst xmlns:a="http://schemas.openxmlformats.org/drawingml/2006/main">
            <a:ext uri="{FF2B5EF4-FFF2-40B4-BE49-F238E27FC236}">
              <a16:creationId xmlns:a16="http://schemas.microsoft.com/office/drawing/2014/main" id="{011C8B14-DA9C-F00A-C8CF-A3AB08CF570F}"/>
            </a:ext>
          </a:extLst>
        </cdr:cNvPr>
        <cdr:cNvSpPr/>
      </cdr:nvSpPr>
      <cdr:spPr bwMode="auto">
        <a:xfrm xmlns:a="http://schemas.openxmlformats.org/drawingml/2006/main">
          <a:off x="1166285" y="2159595"/>
          <a:ext cx="2232287" cy="276389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2">
            <a:lumMod val="20000"/>
            <a:lumOff val="80000"/>
          </a:schemeClr>
        </a:solidFill>
        <a:ln xmlns:a="http://schemas.openxmlformats.org/drawingml/2006/main"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 xmlns:a="http://schemas.openxmlformats.org/drawingml/2006/main">
          <a:outerShdw dist="35921" dir="2700000" algn="ctr" rotWithShape="0">
            <a:schemeClr val="bg2">
              <a:alpha val="50000"/>
            </a:schemeClr>
          </a:outerShdw>
        </a:effectLst>
      </cdr:spPr>
      <cdr:txBody>
        <a:bodyPr xmlns:a="http://schemas.openxmlformats.org/drawingml/2006/main" vertOverflow="clip" vert="horz" wrap="square" lIns="91440" tIns="45720" rIns="91440" bIns="45720" numCol="1" anchor="t" anchorCtr="0" compatLnSpc="1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r>
            <a:rPr lang="zh-TW" altLang="en-US" sz="1400" b="1" kern="1200" dirty="0">
              <a:solidFill>
                <a:schemeClr val="tx1"/>
              </a:solidFill>
              <a:latin typeface="+mj-ea"/>
              <a:ea typeface="+mj-ea"/>
            </a:rPr>
            <a:t>每人每年白米消費量</a:t>
          </a:r>
          <a:r>
            <a:rPr lang="en-US" altLang="zh-TW" sz="1400" b="1" kern="1200" dirty="0">
              <a:solidFill>
                <a:schemeClr val="tx1"/>
              </a:solidFill>
              <a:latin typeface="+mj-ea"/>
              <a:ea typeface="+mj-ea"/>
            </a:rPr>
            <a:t>(</a:t>
          </a:r>
          <a:r>
            <a:rPr lang="zh-TW" altLang="en-US" sz="1400" b="1" kern="1200" dirty="0">
              <a:solidFill>
                <a:schemeClr val="tx1"/>
              </a:solidFill>
              <a:latin typeface="+mj-ea"/>
              <a:ea typeface="+mj-ea"/>
            </a:rPr>
            <a:t>公斤</a:t>
          </a:r>
          <a:r>
            <a:rPr lang="en-US" altLang="zh-TW" sz="1400" b="1" kern="1200" dirty="0">
              <a:solidFill>
                <a:schemeClr val="tx1"/>
              </a:solidFill>
              <a:latin typeface="+mj-ea"/>
              <a:ea typeface="+mj-ea"/>
            </a:rPr>
            <a:t>)</a:t>
          </a:r>
          <a:endParaRPr lang="zh-TW" altLang="en-US" sz="1400" b="1" kern="1200" dirty="0">
            <a:solidFill>
              <a:schemeClr val="tx1"/>
            </a:solidFill>
            <a:latin typeface="+mj-ea"/>
            <a:ea typeface="+mj-ea"/>
          </a:endParaRPr>
        </a:p>
      </cdr:txBody>
    </cdr:sp>
  </cdr:relSizeAnchor>
  <cdr:relSizeAnchor xmlns:cdr="http://schemas.openxmlformats.org/drawingml/2006/chartDrawing">
    <cdr:from>
      <cdr:x>0.27563</cdr:x>
      <cdr:y>0.29886</cdr:y>
    </cdr:from>
    <cdr:to>
      <cdr:x>0.27563</cdr:x>
      <cdr:y>0.44836</cdr:y>
    </cdr:to>
    <cdr:cxnSp macro="">
      <cdr:nvCxnSpPr>
        <cdr:cNvPr id="7" name="直線單箭頭接點 6">
          <a:extLst xmlns:a="http://schemas.openxmlformats.org/drawingml/2006/main">
            <a:ext uri="{FF2B5EF4-FFF2-40B4-BE49-F238E27FC236}">
              <a16:creationId xmlns:a16="http://schemas.microsoft.com/office/drawing/2014/main" id="{2B40A1B3-17B3-B6CA-E434-C6880561D57D}"/>
            </a:ext>
          </a:extLst>
        </cdr:cNvPr>
        <cdr:cNvCxnSpPr>
          <a:stCxn xmlns:a="http://schemas.openxmlformats.org/drawingml/2006/main" id="5" idx="0"/>
        </cdr:cNvCxnSpPr>
      </cdr:nvCxnSpPr>
      <cdr:spPr bwMode="auto">
        <a:xfrm xmlns:a="http://schemas.openxmlformats.org/drawingml/2006/main" flipV="1">
          <a:off x="2282429" y="1439515"/>
          <a:ext cx="0" cy="720080"/>
        </a:xfrm>
        <a:prstGeom xmlns:a="http://schemas.openxmlformats.org/drawingml/2006/main" prst="straightConnector1">
          <a:avLst/>
        </a:prstGeom>
        <a:ln xmlns:a="http://schemas.openxmlformats.org/drawingml/2006/main">
          <a:headEnd type="none" w="med" len="med"/>
          <a:tailEnd type="triangle"/>
        </a:ln>
      </cdr:spPr>
      <cdr:style>
        <a:lnRef xmlns:a="http://schemas.openxmlformats.org/drawingml/2006/main" idx="3">
          <a:schemeClr val="accent6"/>
        </a:lnRef>
        <a:fillRef xmlns:a="http://schemas.openxmlformats.org/drawingml/2006/main" idx="0">
          <a:schemeClr val="accent6"/>
        </a:fillRef>
        <a:effectRef xmlns:a="http://schemas.openxmlformats.org/drawingml/2006/main" idx="2">
          <a:schemeClr val="accent6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0.52241</cdr:x>
      <cdr:y>0.01645</cdr:y>
    </cdr:from>
    <cdr:to>
      <cdr:x>0.70606</cdr:x>
      <cdr:y>0.0897</cdr:y>
    </cdr:to>
    <cdr:sp macro="" textlink="">
      <cdr:nvSpPr>
        <cdr:cNvPr id="8" name="矩形 7">
          <a:extLst xmlns:a="http://schemas.openxmlformats.org/drawingml/2006/main">
            <a:ext uri="{FF2B5EF4-FFF2-40B4-BE49-F238E27FC236}">
              <a16:creationId xmlns:a16="http://schemas.microsoft.com/office/drawing/2014/main" id="{199110D1-D455-4ED8-5A6F-8B7CCB896088}"/>
            </a:ext>
          </a:extLst>
        </cdr:cNvPr>
        <cdr:cNvSpPr/>
      </cdr:nvSpPr>
      <cdr:spPr bwMode="auto">
        <a:xfrm xmlns:a="http://schemas.openxmlformats.org/drawingml/2006/main">
          <a:off x="4326015" y="79226"/>
          <a:ext cx="1520800" cy="352822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1">
            <a:lumMod val="20000"/>
            <a:lumOff val="80000"/>
          </a:schemeClr>
        </a:solidFill>
        <a:ln xmlns:a="http://schemas.openxmlformats.org/drawingml/2006/main"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 xmlns:a="http://schemas.openxmlformats.org/drawingml/2006/main">
          <a:outerShdw dist="35921" dir="2700000" algn="ctr" rotWithShape="0">
            <a:schemeClr val="bg2">
              <a:alpha val="50000"/>
            </a:schemeClr>
          </a:outerShdw>
        </a:effectLst>
      </cdr:spPr>
      <cdr:txBody>
        <a:bodyPr xmlns:a="http://schemas.openxmlformats.org/drawingml/2006/main" vertOverflow="clip" vert="horz" wrap="square" lIns="91440" tIns="45720" rIns="91440" bIns="45720" numCol="1" anchor="t" anchorCtr="0" compatLnSpc="1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r>
            <a:rPr lang="en-US" altLang="zh-TW" sz="1400" b="1" kern="1200" dirty="0">
              <a:latin typeface="+mj-ea"/>
              <a:ea typeface="+mj-ea"/>
            </a:rPr>
            <a:t>177.0</a:t>
          </a:r>
          <a:r>
            <a:rPr lang="zh-TW" altLang="en-US" sz="1400" b="1" kern="1200" dirty="0">
              <a:latin typeface="+mj-ea"/>
              <a:ea typeface="+mj-ea"/>
            </a:rPr>
            <a:t>萬噸</a:t>
          </a:r>
          <a:r>
            <a:rPr lang="en-US" altLang="zh-TW" sz="1400" b="1" kern="1200" dirty="0">
              <a:latin typeface="+mj-ea"/>
              <a:ea typeface="+mj-ea"/>
            </a:rPr>
            <a:t>(</a:t>
          </a:r>
          <a:r>
            <a:rPr lang="zh-TW" altLang="en-US" sz="1400" b="1" kern="1200" dirty="0">
              <a:latin typeface="+mj-ea"/>
              <a:ea typeface="+mj-ea"/>
            </a:rPr>
            <a:t>糙米</a:t>
          </a:r>
          <a:r>
            <a:rPr lang="en-US" altLang="zh-TW" sz="1400" b="1" kern="1200" dirty="0">
              <a:latin typeface="+mj-ea"/>
              <a:ea typeface="+mj-ea"/>
            </a:rPr>
            <a:t>)</a:t>
          </a:r>
          <a:endParaRPr lang="zh-TW" altLang="en-US" sz="1400" b="1" kern="1200" dirty="0">
            <a:latin typeface="+mj-ea"/>
            <a:ea typeface="+mj-ea"/>
          </a:endParaRPr>
        </a:p>
      </cdr:txBody>
    </cdr:sp>
  </cdr:relSizeAnchor>
  <cdr:relSizeAnchor xmlns:cdr="http://schemas.openxmlformats.org/drawingml/2006/chartDrawing">
    <cdr:from>
      <cdr:x>0.49736</cdr:x>
      <cdr:y>0.0897</cdr:y>
    </cdr:from>
    <cdr:to>
      <cdr:x>0.61423</cdr:x>
      <cdr:y>0.13441</cdr:y>
    </cdr:to>
    <cdr:cxnSp macro="">
      <cdr:nvCxnSpPr>
        <cdr:cNvPr id="10" name="直線單箭頭接點 9">
          <a:extLst xmlns:a="http://schemas.openxmlformats.org/drawingml/2006/main">
            <a:ext uri="{FF2B5EF4-FFF2-40B4-BE49-F238E27FC236}">
              <a16:creationId xmlns:a16="http://schemas.microsoft.com/office/drawing/2014/main" id="{1F5B79B6-CCAF-7D9A-C73F-DEC4C53B0313}"/>
            </a:ext>
          </a:extLst>
        </cdr:cNvPr>
        <cdr:cNvCxnSpPr>
          <a:stCxn xmlns:a="http://schemas.openxmlformats.org/drawingml/2006/main" id="8" idx="2"/>
        </cdr:cNvCxnSpPr>
      </cdr:nvCxnSpPr>
      <cdr:spPr bwMode="auto">
        <a:xfrm xmlns:a="http://schemas.openxmlformats.org/drawingml/2006/main" flipH="1">
          <a:off x="4118623" y="432048"/>
          <a:ext cx="967792" cy="215379"/>
        </a:xfrm>
        <a:prstGeom xmlns:a="http://schemas.openxmlformats.org/drawingml/2006/main" prst="straightConnector1">
          <a:avLst/>
        </a:prstGeom>
        <a:ln xmlns:a="http://schemas.openxmlformats.org/drawingml/2006/main">
          <a:headEnd type="none" w="med" len="med"/>
          <a:tailEnd type="triangle"/>
        </a:ln>
      </cdr:spPr>
      <cdr:style>
        <a:lnRef xmlns:a="http://schemas.openxmlformats.org/drawingml/2006/main" idx="3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2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0.81635</cdr:x>
      <cdr:y>0.23906</cdr:y>
    </cdr:from>
    <cdr:to>
      <cdr:x>1</cdr:x>
      <cdr:y>0.31231</cdr:y>
    </cdr:to>
    <cdr:sp macro="" textlink="">
      <cdr:nvSpPr>
        <cdr:cNvPr id="11" name="矩形 10">
          <a:extLst xmlns:a="http://schemas.openxmlformats.org/drawingml/2006/main">
            <a:ext uri="{FF2B5EF4-FFF2-40B4-BE49-F238E27FC236}">
              <a16:creationId xmlns:a16="http://schemas.microsoft.com/office/drawing/2014/main" id="{13A0C38C-8B4F-E519-2880-66A98A990BDA}"/>
            </a:ext>
          </a:extLst>
        </cdr:cNvPr>
        <cdr:cNvSpPr/>
      </cdr:nvSpPr>
      <cdr:spPr bwMode="auto">
        <a:xfrm xmlns:a="http://schemas.openxmlformats.org/drawingml/2006/main">
          <a:off x="6760119" y="1151483"/>
          <a:ext cx="1520800" cy="352822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1">
            <a:lumMod val="20000"/>
            <a:lumOff val="80000"/>
          </a:schemeClr>
        </a:solidFill>
        <a:ln xmlns:a="http://schemas.openxmlformats.org/drawingml/2006/main"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 xmlns:a="http://schemas.openxmlformats.org/drawingml/2006/main">
          <a:outerShdw dist="35921" dir="2700000" algn="ctr" rotWithShape="0">
            <a:schemeClr val="bg2">
              <a:alpha val="50000"/>
            </a:schemeClr>
          </a:outerShdw>
        </a:effectLst>
      </cdr:spPr>
      <cdr:txBody>
        <a:bodyPr xmlns:a="http://schemas.openxmlformats.org/drawingml/2006/main" vert="horz" wrap="square" lIns="91440" tIns="45720" rIns="91440" bIns="45720" numCol="1" anchor="t" anchorCtr="0" compatLnSpc="1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zh-TW" sz="1400" b="1" kern="1200" dirty="0">
              <a:latin typeface="+mj-ea"/>
              <a:ea typeface="+mj-ea"/>
            </a:rPr>
            <a:t>111.6</a:t>
          </a:r>
          <a:r>
            <a:rPr lang="zh-TW" altLang="en-US" sz="1400" b="1" kern="1200" dirty="0">
              <a:latin typeface="+mj-ea"/>
              <a:ea typeface="+mj-ea"/>
            </a:rPr>
            <a:t>萬噸</a:t>
          </a:r>
          <a:r>
            <a:rPr lang="en-US" altLang="zh-TW" sz="1400" b="1" kern="1200" dirty="0">
              <a:latin typeface="+mj-ea"/>
              <a:ea typeface="+mj-ea"/>
            </a:rPr>
            <a:t>(</a:t>
          </a:r>
          <a:r>
            <a:rPr lang="zh-TW" altLang="en-US" sz="1400" b="1" kern="1200" dirty="0">
              <a:latin typeface="+mj-ea"/>
              <a:ea typeface="+mj-ea"/>
            </a:rPr>
            <a:t>糙米</a:t>
          </a:r>
          <a:r>
            <a:rPr lang="en-US" altLang="zh-TW" sz="1400" b="1" kern="1200" dirty="0">
              <a:latin typeface="+mj-ea"/>
              <a:ea typeface="+mj-ea"/>
            </a:rPr>
            <a:t>)</a:t>
          </a:r>
          <a:endParaRPr lang="zh-TW" altLang="en-US" sz="1400" b="1" kern="1200" dirty="0">
            <a:latin typeface="+mj-ea"/>
            <a:ea typeface="+mj-ea"/>
          </a:endParaRPr>
        </a:p>
      </cdr:txBody>
    </cdr:sp>
  </cdr:relSizeAnchor>
  <cdr:relSizeAnchor xmlns:cdr="http://schemas.openxmlformats.org/drawingml/2006/chartDrawing">
    <cdr:from>
      <cdr:x>0.90817</cdr:x>
      <cdr:y>0.31231</cdr:y>
    </cdr:from>
    <cdr:to>
      <cdr:x>0.97562</cdr:x>
      <cdr:y>0.38774</cdr:y>
    </cdr:to>
    <cdr:cxnSp macro="">
      <cdr:nvCxnSpPr>
        <cdr:cNvPr id="13" name="直線單箭頭接點 12">
          <a:extLst xmlns:a="http://schemas.openxmlformats.org/drawingml/2006/main">
            <a:ext uri="{FF2B5EF4-FFF2-40B4-BE49-F238E27FC236}">
              <a16:creationId xmlns:a16="http://schemas.microsoft.com/office/drawing/2014/main" id="{6AE32793-7B35-A159-CDFC-12C70A19585B}"/>
            </a:ext>
          </a:extLst>
        </cdr:cNvPr>
        <cdr:cNvCxnSpPr>
          <a:stCxn xmlns:a="http://schemas.openxmlformats.org/drawingml/2006/main" id="11" idx="2"/>
        </cdr:cNvCxnSpPr>
      </cdr:nvCxnSpPr>
      <cdr:spPr bwMode="auto">
        <a:xfrm xmlns:a="http://schemas.openxmlformats.org/drawingml/2006/main">
          <a:off x="7520519" y="1504305"/>
          <a:ext cx="558544" cy="363327"/>
        </a:xfrm>
        <a:prstGeom xmlns:a="http://schemas.openxmlformats.org/drawingml/2006/main" prst="straightConnector1">
          <a:avLst/>
        </a:prstGeom>
        <a:ln xmlns:a="http://schemas.openxmlformats.org/drawingml/2006/main">
          <a:headEnd type="none" w="med" len="med"/>
          <a:tailEnd type="triangle"/>
        </a:ln>
      </cdr:spPr>
      <cdr:style>
        <a:lnRef xmlns:a="http://schemas.openxmlformats.org/drawingml/2006/main" idx="3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2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400" cy="496809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49688" y="1"/>
            <a:ext cx="2946400" cy="496809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r">
              <a:defRPr sz="1200"/>
            </a:lvl1pPr>
          </a:lstStyle>
          <a:p>
            <a:fld id="{079F2249-3C5C-4F5A-83F7-9B18016CCAFB}" type="datetimeFigureOut">
              <a:rPr lang="zh-TW" altLang="en-US" smtClean="0"/>
              <a:pPr/>
              <a:t>2025/12/16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9428243"/>
            <a:ext cx="2946400" cy="496809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49688" y="9428243"/>
            <a:ext cx="2946400" cy="496809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r">
              <a:defRPr sz="1200"/>
            </a:lvl1pPr>
          </a:lstStyle>
          <a:p>
            <a:fld id="{8C1FE2D4-728C-4C61-8901-18239424B6C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37863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4" y="4"/>
            <a:ext cx="2945659" cy="496332"/>
          </a:xfrm>
          <a:prstGeom prst="rect">
            <a:avLst/>
          </a:prstGeom>
        </p:spPr>
        <p:txBody>
          <a:bodyPr vert="horz" lIns="91691" tIns="45845" rIns="91691" bIns="45845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50445" y="4"/>
            <a:ext cx="2945659" cy="496332"/>
          </a:xfrm>
          <a:prstGeom prst="rect">
            <a:avLst/>
          </a:prstGeom>
        </p:spPr>
        <p:txBody>
          <a:bodyPr vert="horz" lIns="91691" tIns="45845" rIns="91691" bIns="45845" rtlCol="0"/>
          <a:lstStyle>
            <a:lvl1pPr algn="r">
              <a:defRPr sz="1200"/>
            </a:lvl1pPr>
          </a:lstStyle>
          <a:p>
            <a:fld id="{E5251F17-5523-4943-825E-8F87AE3797B8}" type="datetimeFigureOut">
              <a:rPr lang="zh-TW" altLang="en-US" smtClean="0"/>
              <a:pPr/>
              <a:t>2025/12/16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691" tIns="45845" rIns="91691" bIns="45845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79768" y="4715156"/>
            <a:ext cx="5438140" cy="4466988"/>
          </a:xfrm>
          <a:prstGeom prst="rect">
            <a:avLst/>
          </a:prstGeom>
        </p:spPr>
        <p:txBody>
          <a:bodyPr vert="horz" lIns="91691" tIns="45845" rIns="91691" bIns="45845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4" y="9428588"/>
            <a:ext cx="2945659" cy="496332"/>
          </a:xfrm>
          <a:prstGeom prst="rect">
            <a:avLst/>
          </a:prstGeom>
        </p:spPr>
        <p:txBody>
          <a:bodyPr vert="horz" lIns="91691" tIns="45845" rIns="91691" bIns="45845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50445" y="9428588"/>
            <a:ext cx="2945659" cy="496332"/>
          </a:xfrm>
          <a:prstGeom prst="rect">
            <a:avLst/>
          </a:prstGeom>
        </p:spPr>
        <p:txBody>
          <a:bodyPr vert="horz" lIns="91691" tIns="45845" rIns="91691" bIns="45845" rtlCol="0" anchor="b"/>
          <a:lstStyle>
            <a:lvl1pPr algn="r">
              <a:defRPr sz="1200"/>
            </a:lvl1pPr>
          </a:lstStyle>
          <a:p>
            <a:fld id="{1D83A63B-E699-437F-8B4D-C156C46AA56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031180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7"/>
          <p:cNvSpPr txBox="1">
            <a:spLocks noGrp="1" noChangeArrowheads="1"/>
          </p:cNvSpPr>
          <p:nvPr/>
        </p:nvSpPr>
        <p:spPr bwMode="auto">
          <a:xfrm>
            <a:off x="3852228" y="9430385"/>
            <a:ext cx="2945449" cy="4962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627" tIns="45812" rIns="91627" bIns="45812" anchor="b"/>
          <a:lstStyle>
            <a:lvl1pPr defTabSz="92233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defTabSz="92233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defTabSz="92233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defTabSz="92233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defTabSz="92233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DE4405BF-94B0-4066-8371-EA629BA02761}" type="slidenum">
              <a:rPr lang="en-US" altLang="zh-TW" b="0">
                <a:solidFill>
                  <a:srgbClr val="000000"/>
                </a:solidFill>
                <a:latin typeface="Times New Roman" pitchFamily="18" charset="0"/>
              </a:rPr>
              <a:pPr algn="r" eaLnBrk="1" hangingPunct="1">
                <a:spcBef>
                  <a:spcPct val="0"/>
                </a:spcBef>
              </a:pPr>
              <a:t>1</a:t>
            </a:fld>
            <a:endParaRPr lang="en-US" altLang="zh-TW" b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136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780" y="4715197"/>
            <a:ext cx="4984116" cy="4467859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627" tIns="45812" rIns="91627" bIns="45812"/>
          <a:lstStyle/>
          <a:p>
            <a:pPr eaLnBrk="1" hangingPunct="1"/>
            <a:endParaRPr lang="zh-TW" altLang="zh-TW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83196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3E7C71-61DE-889A-B997-FE150F721C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8D9A96BC-AE05-2798-1A2A-5E1443D8162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0A79FB2F-FEB3-10E7-DC34-2F0560CDCC8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F8939306-3B47-82A9-E9FD-62F54D894DC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83A63B-E699-437F-8B4D-C156C46AA560}" type="slidenum">
              <a:rPr lang="zh-TW" altLang="en-US" smtClean="0"/>
              <a:pPr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186941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5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2513C2-2CD4-4299-94C8-F1976D57348B}" type="datetime1">
              <a:rPr lang="zh-TW" altLang="en-US" smtClean="0"/>
              <a:pPr>
                <a:defRPr/>
              </a:pPr>
              <a:t>2025/12/16</a:t>
            </a:fld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F1071D-1B70-4E12-8941-15C242A53B8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0043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2DA677-873E-4C9E-B16B-AFD9661DC8D9}" type="datetime1">
              <a:rPr lang="zh-TW" altLang="en-US" smtClean="0"/>
              <a:pPr>
                <a:defRPr/>
              </a:pPr>
              <a:t>2025/12/16</a:t>
            </a:fld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FA5999-AB70-46AA-818E-349B828983E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02965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6ECB0E-97FA-458F-A85E-CCBC59E16D64}" type="datetime1">
              <a:rPr lang="zh-TW" altLang="en-US" smtClean="0"/>
              <a:pPr>
                <a:defRPr/>
              </a:pPr>
              <a:t>2025/12/16</a:t>
            </a:fld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47069E-C4B6-4130-9994-9CBD7D85BCA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02710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bl" preserve="1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 lIns="88368" tIns="44184" rIns="88368" bIns="44184"/>
          <a:lstStyle/>
          <a:p>
            <a:pPr lvl="0"/>
            <a:r>
              <a:rPr lang="zh-TW" altLang="en-US" noProof="0"/>
              <a:t>按一下圖示以新增表格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1D4F70-E803-4562-981A-8CAB4FCCA4C8}" type="datetime1">
              <a:rPr lang="zh-TW" altLang="en-US" smtClean="0"/>
              <a:pPr>
                <a:defRPr/>
              </a:pPr>
              <a:t>2025/12/16</a:t>
            </a:fld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603643-2D8F-4E4E-B002-131211A49F7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67930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Only" preserve="1">
  <p:cSld name="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15C8CD-0118-4A62-B0C4-CCBB71A597BF}" type="datetime1">
              <a:rPr lang="zh-TW" altLang="en-US" smtClean="0"/>
              <a:pPr>
                <a:defRPr/>
              </a:pPr>
              <a:t>2025/12/16</a:t>
            </a:fld>
            <a:endParaRPr lang="en-US" altLang="zh-TW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02F742-39CE-4588-8D49-8B3F4D5C235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30124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2FCEC0-D406-4FD1-9C0A-E3380FA2D21D}" type="datetime1">
              <a:rPr lang="zh-TW" altLang="en-US" smtClean="0"/>
              <a:pPr>
                <a:defRPr/>
              </a:pPr>
              <a:t>2025/12/16</a:t>
            </a:fld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B272D5-BBFA-4BE0-BCEC-C072211DEBA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275576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chart" preserve="1">
  <p:cSld name="標題及圖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表版面配置區 2"/>
          <p:cNvSpPr>
            <a:spLocks noGrp="1"/>
          </p:cNvSpPr>
          <p:nvPr>
            <p:ph type="chart" idx="1"/>
          </p:nvPr>
        </p:nvSpPr>
        <p:spPr>
          <a:xfrm>
            <a:off x="685800" y="1981200"/>
            <a:ext cx="7772400" cy="4114800"/>
          </a:xfrm>
        </p:spPr>
        <p:txBody>
          <a:bodyPr lIns="88368" tIns="44184" rIns="88368" bIns="44184"/>
          <a:lstStyle/>
          <a:p>
            <a:pPr lvl="0"/>
            <a:r>
              <a:rPr lang="zh-TW" altLang="en-US" noProof="0"/>
              <a:t>按一下圖示以新增圖表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A38FC4-3836-4E22-9752-69EF0E45E9A5}" type="datetime1">
              <a:rPr lang="zh-TW" altLang="en-US" smtClean="0"/>
              <a:pPr>
                <a:defRPr/>
              </a:pPr>
              <a:t>2025/12/16</a:t>
            </a:fld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92AD71-BD40-4B6A-B835-D3D4BA62E51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056379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TwoObj" preserve="1">
  <p:cSld name="標題，文字及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564EFE-80E2-4259-B305-A845D4BA23F3}" type="datetime1">
              <a:rPr lang="zh-TW" altLang="en-US" smtClean="0"/>
              <a:pPr>
                <a:defRPr/>
              </a:pPr>
              <a:t>2025/12/16</a:t>
            </a:fld>
            <a:endParaRPr lang="en-US" altLang="zh-TW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zh-TW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765B1F-1424-49BB-B716-78314BAC5EF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2536308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HD2296\My Documents\My Pictures\838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111" b="40500"/>
          <a:stretch>
            <a:fillRect/>
          </a:stretch>
        </p:blipFill>
        <p:spPr bwMode="auto">
          <a:xfrm>
            <a:off x="1155700" y="176213"/>
            <a:ext cx="2735263" cy="395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http://www.coa.gov.tw/files/web_articles_files/223/919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5FFFA"/>
              </a:clrFrom>
              <a:clrTo>
                <a:srgbClr val="F5FFFA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" y="76200"/>
            <a:ext cx="928688" cy="84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C:\Documents and Settings\HD2296\My Documents\My Pictures\838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111" t="55496"/>
          <a:stretch>
            <a:fillRect/>
          </a:stretch>
        </p:blipFill>
        <p:spPr bwMode="auto">
          <a:xfrm>
            <a:off x="1038225" y="546100"/>
            <a:ext cx="4410075" cy="48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7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285169-E9CF-488C-8D90-B0DC0D635DCC}" type="datetime1">
              <a:rPr lang="zh-TW" altLang="en-US" smtClean="0"/>
              <a:pPr>
                <a:defRPr/>
              </a:pPr>
              <a:t>2025/12/16</a:t>
            </a:fld>
            <a:endParaRPr lang="en-US" altLang="zh-TW"/>
          </a:p>
        </p:txBody>
      </p:sp>
      <p:sp>
        <p:nvSpPr>
          <p:cNvPr id="8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20443806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HD2296\My Documents\My Pictures\838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" y="6308725"/>
            <a:ext cx="2527300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1475BC-67B8-4361-95E1-8631CF7435EB}" type="datetime1">
              <a:rPr lang="zh-TW" altLang="en-US" smtClean="0"/>
              <a:pPr>
                <a:defRPr/>
              </a:pPr>
              <a:t>2025/12/16</a:t>
            </a:fld>
            <a:endParaRPr lang="en-US" altLang="zh-TW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zh-TW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010400" y="6448425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F41BA0-2944-48E7-BE8F-8F55A1C27CA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9666500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HD2296\My Documents\My Pictures\838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" y="6308725"/>
            <a:ext cx="2527300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2B1F55-CD46-4B12-BC5A-B4C3B6C0DCE6}" type="datetime1">
              <a:rPr lang="zh-TW" altLang="en-US" smtClean="0"/>
              <a:pPr>
                <a:defRPr/>
              </a:pPr>
              <a:t>2025/12/16</a:t>
            </a:fld>
            <a:endParaRPr lang="en-US" altLang="zh-TW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zh-TW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DC3FF0-37F4-4F44-B185-15D5A8E56E3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743265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F703A7-C233-4CCD-91F1-B1D90851EA4C}" type="datetime1">
              <a:rPr lang="zh-TW" altLang="en-US" smtClean="0"/>
              <a:pPr>
                <a:defRPr/>
              </a:pPr>
              <a:t>2025/12/16</a:t>
            </a:fld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653A82-27F2-409E-B8D3-D3E5C1A888E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7957582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Documents and Settings\HD2296\My Documents\My Pictures\838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" y="6308725"/>
            <a:ext cx="2527300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5CEE49-3E99-42F7-911A-0E20F9598D3B}" type="datetime1">
              <a:rPr lang="zh-TW" altLang="en-US" smtClean="0"/>
              <a:pPr>
                <a:defRPr/>
              </a:pPr>
              <a:t>2025/12/16</a:t>
            </a:fld>
            <a:endParaRPr lang="en-US" altLang="zh-TW"/>
          </a:p>
        </p:txBody>
      </p:sp>
      <p:sp>
        <p:nvSpPr>
          <p:cNvPr id="7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zh-TW"/>
          </a:p>
        </p:txBody>
      </p:sp>
      <p:sp>
        <p:nvSpPr>
          <p:cNvPr id="8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A3D19A-7FD3-4758-B3D3-1A970875AAE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1863214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757B89-4733-400C-BE57-D6A7278BE1BD}" type="datetime1">
              <a:rPr lang="zh-TW" altLang="en-US" smtClean="0"/>
              <a:pPr>
                <a:defRPr/>
              </a:pPr>
              <a:t>2025/12/16</a:t>
            </a:fld>
            <a:endParaRPr lang="en-US" alt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42F668-4446-4247-A12C-D86067EC076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096419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Documents and Settings\HD2296\My Documents\My Pictures\838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588" y="115888"/>
            <a:ext cx="2081212" cy="414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07604" y="1916832"/>
            <a:ext cx="7128792" cy="1143000"/>
          </a:xfrm>
        </p:spPr>
        <p:txBody>
          <a:bodyPr>
            <a:noAutofit/>
          </a:bodyPr>
          <a:lstStyle>
            <a:lvl1pPr>
              <a:defRPr sz="6600" b="0">
                <a:solidFill>
                  <a:schemeClr val="accent2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defRPr>
            </a:lvl1pPr>
          </a:lstStyle>
          <a:p>
            <a:r>
              <a:rPr lang="zh-TW" altLang="en-US"/>
              <a:t>按一下以編輯母片標題樣式</a:t>
            </a:r>
            <a:endParaRPr lang="zh-TW" altLang="en-US" dirty="0"/>
          </a:p>
        </p:txBody>
      </p:sp>
      <p:sp>
        <p:nvSpPr>
          <p:cNvPr id="4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29E834-0F95-423F-9774-ACC4647D8388}" type="datetime1">
              <a:rPr lang="zh-TW" altLang="en-US" smtClean="0"/>
              <a:pPr>
                <a:defRPr/>
              </a:pPr>
              <a:t>2025/12/16</a:t>
            </a:fld>
            <a:endParaRPr lang="en-US" altLang="zh-TW"/>
          </a:p>
        </p:txBody>
      </p:sp>
      <p:sp>
        <p:nvSpPr>
          <p:cNvPr id="5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85177826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Documents and Settings\HD2296\My Documents\My Pictures\838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" y="6308725"/>
            <a:ext cx="2527300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F7DF63-4CFC-42DF-872B-3E883395F55D}" type="datetime1">
              <a:rPr lang="zh-TW" altLang="en-US" smtClean="0"/>
              <a:pPr>
                <a:defRPr/>
              </a:pPr>
              <a:t>2025/12/16</a:t>
            </a:fld>
            <a:endParaRPr lang="en-US" altLang="zh-TW"/>
          </a:p>
        </p:txBody>
      </p:sp>
      <p:sp>
        <p:nvSpPr>
          <p:cNvPr id="4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zh-TW"/>
          </a:p>
        </p:txBody>
      </p:sp>
      <p:sp>
        <p:nvSpPr>
          <p:cNvPr id="5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041A4E-AB7E-439F-8CF6-ABA2C96D841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5543053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Documents and Settings\HD2296\My Documents\My Pictures\838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" y="6308725"/>
            <a:ext cx="2527300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429549-0909-4292-95F9-79793639C40B}" type="datetime1">
              <a:rPr lang="zh-TW" altLang="en-US" smtClean="0"/>
              <a:pPr>
                <a:defRPr/>
              </a:pPr>
              <a:t>2025/12/16</a:t>
            </a:fld>
            <a:endParaRPr lang="en-US" altLang="zh-TW"/>
          </a:p>
        </p:txBody>
      </p:sp>
      <p:sp>
        <p:nvSpPr>
          <p:cNvPr id="7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zh-TW"/>
          </a:p>
        </p:txBody>
      </p:sp>
      <p:sp>
        <p:nvSpPr>
          <p:cNvPr id="8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CF2711-3CB9-42E7-A7FE-66C77574239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3334458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Documents and Settings\HD2296\My Documents\My Pictures\838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" y="6308725"/>
            <a:ext cx="2527300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TW" altLang="en-US" noProof="0"/>
              <a:t>按一下圖示以新增圖片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428D0B-00D0-4154-8AD4-D6E821E84092}" type="datetime1">
              <a:rPr lang="zh-TW" altLang="en-US" smtClean="0"/>
              <a:pPr>
                <a:defRPr/>
              </a:pPr>
              <a:t>2025/12/16</a:t>
            </a:fld>
            <a:endParaRPr lang="en-US" altLang="zh-TW"/>
          </a:p>
        </p:txBody>
      </p:sp>
      <p:sp>
        <p:nvSpPr>
          <p:cNvPr id="7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zh-TW"/>
          </a:p>
        </p:txBody>
      </p:sp>
      <p:sp>
        <p:nvSpPr>
          <p:cNvPr id="8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E008F9-E5AF-4C3B-9297-2C2993ACA15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24741896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HD2296\My Documents\My Pictures\838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" y="6308725"/>
            <a:ext cx="2527300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CAB7F1-9728-4C35-A07E-B03097A221DE}" type="datetime1">
              <a:rPr lang="zh-TW" altLang="en-US" smtClean="0"/>
              <a:pPr>
                <a:defRPr/>
              </a:pPr>
              <a:t>2025/12/16</a:t>
            </a:fld>
            <a:endParaRPr lang="en-US" altLang="zh-TW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zh-TW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CBC25C-FAF6-4EB4-ADFA-63948CA6AAD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017041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HD2296\My Documents\My Pictures\838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" y="6308725"/>
            <a:ext cx="2527300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525704-18FA-47B4-B326-9099B488A31A}" type="datetime1">
              <a:rPr lang="zh-TW" altLang="en-US" smtClean="0"/>
              <a:pPr>
                <a:defRPr/>
              </a:pPr>
              <a:t>2025/12/16</a:t>
            </a:fld>
            <a:endParaRPr lang="en-US" altLang="zh-TW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zh-TW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E9844C-E6B0-4FA9-BD81-3ED71DB8182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9872348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A58B92-54F5-4669-A3FF-C7432BA78180}" type="datetime1">
              <a:rPr lang="zh-TW" altLang="en-US" smtClean="0"/>
              <a:pPr>
                <a:defRPr/>
              </a:pPr>
              <a:t>2025/12/16</a:t>
            </a:fld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59DA8D-BF38-487E-A4D5-24C1C0BFDC8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2775837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HD2296\My Documents\My Pictures\838.jpg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111" b="40500"/>
          <a:stretch>
            <a:fillRect/>
          </a:stretch>
        </p:blipFill>
        <p:spPr bwMode="auto">
          <a:xfrm>
            <a:off x="1155700" y="176213"/>
            <a:ext cx="2735263" cy="395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http://www.coa.gov.tw/files/web_articles_files/223/919.jpg"/>
          <p:cNvPicPr>
            <a:picLocks noChangeAspect="1" noChangeArrowheads="1"/>
          </p:cNvPicPr>
          <p:nvPr userDrawn="1"/>
        </p:nvPicPr>
        <p:blipFill>
          <a:blip r:embed="rId3" cstate="print">
            <a:clrChange>
              <a:clrFrom>
                <a:srgbClr val="F5FFFA"/>
              </a:clrFrom>
              <a:clrTo>
                <a:srgbClr val="F5FFFA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" y="76200"/>
            <a:ext cx="928688" cy="84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C:\Documents and Settings\HD2296\My Documents\My Pictures\838.jpg"/>
          <p:cNvPicPr>
            <a:picLocks noChangeAspect="1" noChangeArrowheads="1"/>
          </p:cNvPicPr>
          <p:nvPr userDrawn="1"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111" t="55496"/>
          <a:stretch>
            <a:fillRect/>
          </a:stretch>
        </p:blipFill>
        <p:spPr bwMode="auto">
          <a:xfrm>
            <a:off x="1038225" y="546100"/>
            <a:ext cx="4410075" cy="48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7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latin typeface="Times New Roman" pitchFamily="18" charset="0"/>
                <a:ea typeface="標楷體" pitchFamily="65" charset="-120"/>
              </a:defRPr>
            </a:lvl1pPr>
          </a:lstStyle>
          <a:p>
            <a:pPr>
              <a:defRPr/>
            </a:pPr>
            <a:fld id="{3111FCDB-4295-421C-9541-16897ED92588}" type="datetime1">
              <a:rPr lang="zh-TW" altLang="en-US" smtClean="0"/>
              <a:pPr>
                <a:defRPr/>
              </a:pPr>
              <a:t>2025/12/16</a:t>
            </a:fld>
            <a:endParaRPr lang="zh-TW" altLang="en-US"/>
          </a:p>
        </p:txBody>
      </p:sp>
      <p:sp>
        <p:nvSpPr>
          <p:cNvPr id="8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latin typeface="Times New Roman" pitchFamily="18" charset="0"/>
                <a:ea typeface="標楷體" pitchFamily="65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00090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77A16A-9440-4097-964B-8D8E34C2008E}" type="datetime1">
              <a:rPr lang="zh-TW" altLang="en-US" smtClean="0"/>
              <a:pPr>
                <a:defRPr/>
              </a:pPr>
              <a:t>2025/12/16</a:t>
            </a:fld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A16DB8-1136-4183-B3F9-AC51E228C73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5665942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HD2296\My Documents\My Pictures\838.jpg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" y="6308725"/>
            <a:ext cx="2527300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latin typeface="Times New Roman" pitchFamily="18" charset="0"/>
                <a:ea typeface="標楷體" pitchFamily="65" charset="-120"/>
              </a:defRPr>
            </a:lvl1pPr>
          </a:lstStyle>
          <a:p>
            <a:pPr>
              <a:defRPr/>
            </a:pPr>
            <a:fld id="{DBEC6639-B093-4B73-BFE6-D57B654711B0}" type="datetime1">
              <a:rPr lang="zh-TW" altLang="en-US" smtClean="0"/>
              <a:pPr>
                <a:defRPr/>
              </a:pPr>
              <a:t>2025/12/16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latin typeface="Times New Roman" pitchFamily="18" charset="0"/>
                <a:ea typeface="標楷體" pitchFamily="65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010400" y="6448425"/>
            <a:ext cx="2133600" cy="365125"/>
          </a:xfrm>
        </p:spPr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ea typeface="標楷體" pitchFamily="65" charset="-120"/>
              </a:defRPr>
            </a:lvl1pPr>
          </a:lstStyle>
          <a:p>
            <a:pPr>
              <a:defRPr/>
            </a:pPr>
            <a:fld id="{6D32E2C8-46E2-490C-AB66-147C6C005577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885040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HD2296\My Documents\My Pictures\838.jpg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" y="6308725"/>
            <a:ext cx="2527300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latin typeface="Times New Roman" pitchFamily="18" charset="0"/>
                <a:ea typeface="標楷體" pitchFamily="65" charset="-120"/>
              </a:defRPr>
            </a:lvl1pPr>
          </a:lstStyle>
          <a:p>
            <a:pPr>
              <a:defRPr/>
            </a:pPr>
            <a:fld id="{5BA036E5-AC2D-405B-B056-79BBB37A3A34}" type="datetime1">
              <a:rPr lang="zh-TW" altLang="en-US" smtClean="0"/>
              <a:pPr>
                <a:defRPr/>
              </a:pPr>
              <a:t>2025/12/16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latin typeface="Times New Roman" pitchFamily="18" charset="0"/>
                <a:ea typeface="標楷體" pitchFamily="65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ea typeface="標楷體" pitchFamily="65" charset="-120"/>
              </a:defRPr>
            </a:lvl1pPr>
          </a:lstStyle>
          <a:p>
            <a:pPr>
              <a:defRPr/>
            </a:pPr>
            <a:fld id="{CFF2814F-4DBC-458D-B93E-5257899412AC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9954028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Documents and Settings\HD2296\My Documents\My Pictures\838.jpg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" y="6308725"/>
            <a:ext cx="2527300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latin typeface="Times New Roman" pitchFamily="18" charset="0"/>
                <a:ea typeface="標楷體" pitchFamily="65" charset="-120"/>
              </a:defRPr>
            </a:lvl1pPr>
          </a:lstStyle>
          <a:p>
            <a:pPr>
              <a:defRPr/>
            </a:pPr>
            <a:fld id="{3A8DD557-6E05-4550-833F-E0CD3C188A07}" type="datetime1">
              <a:rPr lang="zh-TW" altLang="en-US" smtClean="0"/>
              <a:pPr>
                <a:defRPr/>
              </a:pPr>
              <a:t>2025/12/16</a:t>
            </a:fld>
            <a:endParaRPr lang="zh-TW" altLang="en-US"/>
          </a:p>
        </p:txBody>
      </p:sp>
      <p:sp>
        <p:nvSpPr>
          <p:cNvPr id="7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latin typeface="Times New Roman" pitchFamily="18" charset="0"/>
                <a:ea typeface="標楷體" pitchFamily="65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8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ea typeface="標楷體" pitchFamily="65" charset="-120"/>
              </a:defRPr>
            </a:lvl1pPr>
          </a:lstStyle>
          <a:p>
            <a:pPr>
              <a:defRPr/>
            </a:pPr>
            <a:fld id="{29912A43-8C89-4335-BA90-533F605D8593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1515945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latin typeface="Times New Roman" pitchFamily="18" charset="0"/>
                <a:ea typeface="標楷體" pitchFamily="65" charset="-120"/>
              </a:defRPr>
            </a:lvl1pPr>
          </a:lstStyle>
          <a:p>
            <a:pPr>
              <a:defRPr/>
            </a:pPr>
            <a:fld id="{7A161692-5884-4133-B866-B0DAF61F8EB5}" type="datetime1">
              <a:rPr lang="zh-TW" altLang="en-US" smtClean="0"/>
              <a:pPr>
                <a:defRPr/>
              </a:pPr>
              <a:t>2025/12/16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latin typeface="Times New Roman" pitchFamily="18" charset="0"/>
                <a:ea typeface="標楷體" pitchFamily="65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ea typeface="標楷體" pitchFamily="65" charset="-120"/>
              </a:defRPr>
            </a:lvl1pPr>
          </a:lstStyle>
          <a:p>
            <a:pPr>
              <a:defRPr/>
            </a:pPr>
            <a:fld id="{AE3B9D6E-22DD-4A0E-A453-FEF83181B324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3814579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Documents and Settings\HD2296\My Documents\My Pictures\838.jpg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588" y="115888"/>
            <a:ext cx="2081212" cy="414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07604" y="1916832"/>
            <a:ext cx="7128792" cy="1143000"/>
          </a:xfrm>
        </p:spPr>
        <p:txBody>
          <a:bodyPr>
            <a:noAutofit/>
          </a:bodyPr>
          <a:lstStyle>
            <a:lvl1pPr>
              <a:defRPr sz="6600" b="0">
                <a:solidFill>
                  <a:schemeClr val="accent2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defRPr>
            </a:lvl1pPr>
          </a:lstStyle>
          <a:p>
            <a:r>
              <a:rPr lang="zh-TW" altLang="en-US"/>
              <a:t>按一下以編輯母片標題樣式</a:t>
            </a:r>
            <a:endParaRPr lang="zh-TW" altLang="en-US" dirty="0"/>
          </a:p>
        </p:txBody>
      </p:sp>
      <p:sp>
        <p:nvSpPr>
          <p:cNvPr id="4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latin typeface="Times New Roman" pitchFamily="18" charset="0"/>
                <a:ea typeface="標楷體" pitchFamily="65" charset="-120"/>
              </a:defRPr>
            </a:lvl1pPr>
          </a:lstStyle>
          <a:p>
            <a:pPr>
              <a:defRPr/>
            </a:pPr>
            <a:fld id="{60AD73DF-8B1A-440C-A609-78423D7F9EF9}" type="datetime1">
              <a:rPr lang="zh-TW" altLang="en-US" smtClean="0"/>
              <a:pPr>
                <a:defRPr/>
              </a:pPr>
              <a:t>2025/12/16</a:t>
            </a:fld>
            <a:endParaRPr lang="zh-TW" altLang="en-US"/>
          </a:p>
        </p:txBody>
      </p:sp>
      <p:sp>
        <p:nvSpPr>
          <p:cNvPr id="5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latin typeface="Times New Roman" pitchFamily="18" charset="0"/>
                <a:ea typeface="標楷體" pitchFamily="65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9615503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Documents and Settings\HD2296\My Documents\My Pictures\838.jpg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" y="6308725"/>
            <a:ext cx="2527300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latin typeface="Times New Roman" pitchFamily="18" charset="0"/>
                <a:ea typeface="標楷體" pitchFamily="65" charset="-120"/>
              </a:defRPr>
            </a:lvl1pPr>
          </a:lstStyle>
          <a:p>
            <a:pPr>
              <a:defRPr/>
            </a:pPr>
            <a:fld id="{2B3A88B9-94AD-4A9D-B42B-8217EFE88D2A}" type="datetime1">
              <a:rPr lang="zh-TW" altLang="en-US" smtClean="0"/>
              <a:pPr>
                <a:defRPr/>
              </a:pPr>
              <a:t>2025/12/16</a:t>
            </a:fld>
            <a:endParaRPr lang="zh-TW" altLang="en-US"/>
          </a:p>
        </p:txBody>
      </p:sp>
      <p:sp>
        <p:nvSpPr>
          <p:cNvPr id="4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latin typeface="Times New Roman" pitchFamily="18" charset="0"/>
                <a:ea typeface="標楷體" pitchFamily="65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ea typeface="標楷體" pitchFamily="65" charset="-120"/>
              </a:defRPr>
            </a:lvl1pPr>
          </a:lstStyle>
          <a:p>
            <a:pPr>
              <a:defRPr/>
            </a:pPr>
            <a:fld id="{1A96E062-0FD9-4E7E-A1C6-F879DC9AF7A6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5056306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Documents and Settings\HD2296\My Documents\My Pictures\838.jpg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" y="6308725"/>
            <a:ext cx="2527300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latin typeface="Times New Roman" pitchFamily="18" charset="0"/>
                <a:ea typeface="標楷體" pitchFamily="65" charset="-120"/>
              </a:defRPr>
            </a:lvl1pPr>
          </a:lstStyle>
          <a:p>
            <a:pPr>
              <a:defRPr/>
            </a:pPr>
            <a:fld id="{5792C241-720B-4587-B3F5-370C3178FBD7}" type="datetime1">
              <a:rPr lang="zh-TW" altLang="en-US" smtClean="0"/>
              <a:pPr>
                <a:defRPr/>
              </a:pPr>
              <a:t>2025/12/16</a:t>
            </a:fld>
            <a:endParaRPr lang="zh-TW" altLang="en-US"/>
          </a:p>
        </p:txBody>
      </p:sp>
      <p:sp>
        <p:nvSpPr>
          <p:cNvPr id="7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latin typeface="Times New Roman" pitchFamily="18" charset="0"/>
                <a:ea typeface="標楷體" pitchFamily="65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8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ea typeface="標楷體" pitchFamily="65" charset="-120"/>
              </a:defRPr>
            </a:lvl1pPr>
          </a:lstStyle>
          <a:p>
            <a:pPr>
              <a:defRPr/>
            </a:pPr>
            <a:fld id="{A46F89AF-09C3-4D8F-B5F1-808A120667D7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1156851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Documents and Settings\HD2296\My Documents\My Pictures\838.jpg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" y="6308725"/>
            <a:ext cx="2527300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TW" altLang="en-US" noProof="0"/>
              <a:t>按一下圖示以新增圖片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latin typeface="Times New Roman" pitchFamily="18" charset="0"/>
                <a:ea typeface="標楷體" pitchFamily="65" charset="-120"/>
              </a:defRPr>
            </a:lvl1pPr>
          </a:lstStyle>
          <a:p>
            <a:pPr>
              <a:defRPr/>
            </a:pPr>
            <a:fld id="{8A456CC3-2404-4975-85DF-6231BC4E8217}" type="datetime1">
              <a:rPr lang="zh-TW" altLang="en-US" smtClean="0"/>
              <a:pPr>
                <a:defRPr/>
              </a:pPr>
              <a:t>2025/12/16</a:t>
            </a:fld>
            <a:endParaRPr lang="zh-TW" altLang="en-US"/>
          </a:p>
        </p:txBody>
      </p:sp>
      <p:sp>
        <p:nvSpPr>
          <p:cNvPr id="7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latin typeface="Times New Roman" pitchFamily="18" charset="0"/>
                <a:ea typeface="標楷體" pitchFamily="65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8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ea typeface="標楷體" pitchFamily="65" charset="-120"/>
              </a:defRPr>
            </a:lvl1pPr>
          </a:lstStyle>
          <a:p>
            <a:pPr>
              <a:defRPr/>
            </a:pPr>
            <a:fld id="{0FFE4A12-D110-4CAE-9E5E-BE332A467D99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568591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HD2296\My Documents\My Pictures\838.jpg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" y="6308725"/>
            <a:ext cx="2527300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latin typeface="Times New Roman" pitchFamily="18" charset="0"/>
                <a:ea typeface="標楷體" pitchFamily="65" charset="-120"/>
              </a:defRPr>
            </a:lvl1pPr>
          </a:lstStyle>
          <a:p>
            <a:pPr>
              <a:defRPr/>
            </a:pPr>
            <a:fld id="{9EE3BD78-41BA-4D88-ABA0-4454F63FD99F}" type="datetime1">
              <a:rPr lang="zh-TW" altLang="en-US" smtClean="0"/>
              <a:pPr>
                <a:defRPr/>
              </a:pPr>
              <a:t>2025/12/16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latin typeface="Times New Roman" pitchFamily="18" charset="0"/>
                <a:ea typeface="標楷體" pitchFamily="65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ea typeface="標楷體" pitchFamily="65" charset="-120"/>
              </a:defRPr>
            </a:lvl1pPr>
          </a:lstStyle>
          <a:p>
            <a:pPr>
              <a:defRPr/>
            </a:pPr>
            <a:fld id="{2A941199-B450-4851-8619-D3B77964B272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0371925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HD2296\My Documents\My Pictures\838.jpg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" y="6308725"/>
            <a:ext cx="2527300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latin typeface="Times New Roman" pitchFamily="18" charset="0"/>
                <a:ea typeface="標楷體" pitchFamily="65" charset="-120"/>
              </a:defRPr>
            </a:lvl1pPr>
          </a:lstStyle>
          <a:p>
            <a:pPr>
              <a:defRPr/>
            </a:pPr>
            <a:fld id="{A72A1542-4EB8-4AE5-B0C0-66744B026133}" type="datetime1">
              <a:rPr lang="zh-TW" altLang="en-US" smtClean="0"/>
              <a:pPr>
                <a:defRPr/>
              </a:pPr>
              <a:t>2025/12/16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latin typeface="Times New Roman" pitchFamily="18" charset="0"/>
                <a:ea typeface="標楷體" pitchFamily="65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ea typeface="標楷體" pitchFamily="65" charset="-120"/>
              </a:defRPr>
            </a:lvl1pPr>
          </a:lstStyle>
          <a:p>
            <a:pPr>
              <a:defRPr/>
            </a:pPr>
            <a:fld id="{90ECFC33-A020-4076-B529-577D5F86C7AA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10447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F5B2B9-CDE7-4B38-97D4-B96E1215A42B}" type="datetime1">
              <a:rPr lang="zh-TW" altLang="en-US" smtClean="0"/>
              <a:pPr>
                <a:defRPr/>
              </a:pPr>
              <a:t>2025/12/16</a:t>
            </a:fld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FFF754-6436-49F9-A630-D6AEED86CD4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6935283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0"/>
            <a:ext cx="3073798" cy="52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635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6635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zh-TW" altLang="en-US"/>
              <a:t>按一下以編輯母片副標題樣式</a:t>
            </a:r>
          </a:p>
        </p:txBody>
      </p:sp>
    </p:spTree>
    <p:extLst>
      <p:ext uri="{BB962C8B-B14F-4D97-AF65-F5344CB8AC3E}">
        <p14:creationId xmlns:p14="http://schemas.microsoft.com/office/powerpoint/2010/main" val="250286098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30FFA8-34F6-4AEE-BCAA-F66F0A0E0B82}" type="datetime1">
              <a:rPr lang="zh-TW" altLang="en-US" smtClean="0">
                <a:solidFill>
                  <a:srgbClr val="000000"/>
                </a:solidFill>
              </a:rPr>
              <a:pPr>
                <a:defRPr/>
              </a:pPr>
              <a:t>2025/12/16</a:t>
            </a:fld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EA7E95-61F9-4D6C-8F6E-F6227A3E4988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253840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3B2A80-000C-4422-9018-7612F171C15B}" type="datetime1">
              <a:rPr lang="zh-TW" altLang="en-US" smtClean="0">
                <a:solidFill>
                  <a:srgbClr val="000000"/>
                </a:solidFill>
              </a:rPr>
              <a:pPr>
                <a:defRPr/>
              </a:pPr>
              <a:t>2025/12/16</a:t>
            </a:fld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0C81EE-8E34-4854-B5CE-6D0D93B31CA5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514328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84213" y="1268413"/>
            <a:ext cx="3810000" cy="51244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6613" y="1268413"/>
            <a:ext cx="3810000" cy="51244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7C93E5-77E5-47C7-B069-226A75317F3A}" type="datetime1">
              <a:rPr lang="zh-TW" altLang="en-US" smtClean="0">
                <a:solidFill>
                  <a:srgbClr val="000000"/>
                </a:solidFill>
              </a:rPr>
              <a:pPr>
                <a:defRPr/>
              </a:pPr>
              <a:t>2025/12/16</a:t>
            </a:fld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99F68B-F2B1-4A6A-A0F9-A82EA27EDD17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90785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1758D6-E4A7-4A49-89C7-4246485E3B11}" type="datetime1">
              <a:rPr lang="zh-TW" altLang="en-US" smtClean="0">
                <a:solidFill>
                  <a:srgbClr val="000000"/>
                </a:solidFill>
              </a:rPr>
              <a:pPr>
                <a:defRPr/>
              </a:pPr>
              <a:t>2025/12/16</a:t>
            </a:fld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37BAAF-BDD5-4149-950C-5E9688EEBC9D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417309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8BD13C-40A5-4347-93CD-B732281B0A8F}" type="datetime1">
              <a:rPr lang="zh-TW" altLang="en-US" smtClean="0">
                <a:solidFill>
                  <a:srgbClr val="000000"/>
                </a:solidFill>
              </a:rPr>
              <a:pPr>
                <a:defRPr/>
              </a:pPr>
              <a:t>2025/12/16</a:t>
            </a:fld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87D690-4E7E-4107-9CB6-74BFC6A0DFF9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5505605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502AA8-C6A3-419E-B49F-2ADFC3AAAF93}" type="datetime1">
              <a:rPr lang="zh-TW" altLang="en-US" smtClean="0">
                <a:solidFill>
                  <a:srgbClr val="000000"/>
                </a:solidFill>
              </a:rPr>
              <a:pPr>
                <a:defRPr/>
              </a:pPr>
              <a:t>2025/12/16</a:t>
            </a:fld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3B1B87-ABCA-4C7F-B610-2849D55EC993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441724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E5E21B-D25D-4CC2-A01D-3ACDC2E162DD}" type="datetime1">
              <a:rPr lang="zh-TW" altLang="en-US" smtClean="0">
                <a:solidFill>
                  <a:srgbClr val="000000"/>
                </a:solidFill>
              </a:rPr>
              <a:pPr>
                <a:defRPr/>
              </a:pPr>
              <a:t>2025/12/16</a:t>
            </a:fld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EEE30B-1969-4F35-8D8E-660018449471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020307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9D58F1-B08A-43AF-BEC4-29A378EB1E75}" type="datetime1">
              <a:rPr lang="zh-TW" altLang="en-US" smtClean="0">
                <a:solidFill>
                  <a:srgbClr val="000000"/>
                </a:solidFill>
              </a:rPr>
              <a:pPr>
                <a:defRPr/>
              </a:pPr>
              <a:t>2025/12/16</a:t>
            </a:fld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6979D2-1E34-41A3-AF8A-A3B37A5E8D21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4237098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23A30F-3AEE-4FC2-B2DF-E64CE678810B}" type="datetime1">
              <a:rPr lang="zh-TW" altLang="en-US" smtClean="0">
                <a:solidFill>
                  <a:srgbClr val="000000"/>
                </a:solidFill>
              </a:rPr>
              <a:pPr>
                <a:defRPr/>
              </a:pPr>
              <a:t>2025/12/16</a:t>
            </a:fld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D3D663-236A-4852-80AE-479AEB6052EA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32751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5FC2AF-8CBD-4A7F-9FD6-8281A72C28F8}" type="datetime1">
              <a:rPr lang="zh-TW" altLang="en-US" smtClean="0"/>
              <a:pPr>
                <a:defRPr/>
              </a:pPr>
              <a:t>2025/12/16</a:t>
            </a:fld>
            <a:endParaRPr lang="en-US" altLang="zh-TW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zh-TW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35532E-A47F-4912-85F9-91147376686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06735277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15100" y="115888"/>
            <a:ext cx="1943100" cy="6276975"/>
          </a:xfrm>
        </p:spPr>
        <p:txBody>
          <a:bodyPr vert="eaVert"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84213" y="115888"/>
            <a:ext cx="5678487" cy="627697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12D4A3-47BD-4148-85DD-4AF3F41CD72D}" type="datetime1">
              <a:rPr lang="zh-TW" altLang="en-US" smtClean="0">
                <a:solidFill>
                  <a:srgbClr val="000000"/>
                </a:solidFill>
              </a:rPr>
              <a:pPr>
                <a:defRPr/>
              </a:pPr>
              <a:t>2025/12/16</a:t>
            </a:fld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03AF2E-45CC-450C-A081-5FD3E148B504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9352938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OverObj" preserve="1">
  <p:cSld name="標題及文字在物件之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115888"/>
            <a:ext cx="7772400" cy="720725"/>
          </a:xfrm>
        </p:spPr>
        <p:txBody>
          <a:bodyPr/>
          <a:lstStyle>
            <a:lvl1pPr>
              <a:defRPr kumimoji="1" lang="zh-TW" altLang="en-US" sz="32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+mj-ea"/>
                <a:cs typeface="+mj-cs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684213" y="1268413"/>
            <a:ext cx="7772400" cy="2486025"/>
          </a:xfrm>
        </p:spPr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84213" y="3906838"/>
            <a:ext cx="7772400" cy="2486025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29B201-D3E8-4852-AB36-8CD1ABD61EA9}" type="datetime1">
              <a:rPr lang="zh-TW" altLang="en-US" smtClean="0">
                <a:solidFill>
                  <a:srgbClr val="000000"/>
                </a:solidFill>
              </a:rPr>
              <a:pPr>
                <a:defRPr/>
              </a:pPr>
              <a:t>2025/12/16</a:t>
            </a:fld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252010-912B-4B56-A15D-51616FAC1584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7086507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bl" preserve="1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115888"/>
            <a:ext cx="7772400" cy="7207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684213" y="1268413"/>
            <a:ext cx="7772400" cy="5124450"/>
          </a:xfrm>
        </p:spPr>
        <p:txBody>
          <a:bodyPr/>
          <a:lstStyle/>
          <a:p>
            <a:pPr lvl="0"/>
            <a:endParaRPr lang="zh-TW" altLang="en-US" noProof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675EC3-57A8-4270-8303-F99310EC0FAF}" type="datetime1">
              <a:rPr lang="zh-TW" altLang="en-US" smtClean="0">
                <a:solidFill>
                  <a:srgbClr val="000000"/>
                </a:solidFill>
              </a:rPr>
              <a:pPr>
                <a:defRPr/>
              </a:pPr>
              <a:t>2025/12/16</a:t>
            </a:fld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5F3EE4-24FD-4814-9DFD-A6EA4B1A79B9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548836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Only" preserve="1">
  <p:cSld name="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/>
          </p:nvPr>
        </p:nvSpPr>
        <p:spPr>
          <a:xfrm>
            <a:off x="684213" y="115888"/>
            <a:ext cx="7773987" cy="6276975"/>
          </a:xfr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lang="zh-TW" altLang="en-US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+mj-ea"/>
                <a:cs typeface="+mj-cs"/>
              </a:defRPr>
            </a:lvl1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383333-2F12-4985-A4B3-9D8B15C7C80B}" type="datetime1">
              <a:rPr lang="zh-TW" altLang="en-US" smtClean="0">
                <a:solidFill>
                  <a:srgbClr val="000000"/>
                </a:solidFill>
              </a:rPr>
              <a:pPr>
                <a:defRPr/>
              </a:pPr>
              <a:t>2025/12/16</a:t>
            </a:fld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132A95-2AFA-4D4F-9C18-D5877219CA59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626349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0"/>
            <a:ext cx="3073798" cy="52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635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6635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zh-TW" altLang="en-US"/>
              <a:t>按一下以編輯母片副標題樣式</a:t>
            </a:r>
          </a:p>
        </p:txBody>
      </p:sp>
    </p:spTree>
    <p:extLst>
      <p:ext uri="{BB962C8B-B14F-4D97-AF65-F5344CB8AC3E}">
        <p14:creationId xmlns:p14="http://schemas.microsoft.com/office/powerpoint/2010/main" val="311234512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B43406-DA01-4DE5-B64A-DE9507EB8E14}" type="datetime1">
              <a:rPr lang="zh-TW" altLang="en-US" smtClean="0">
                <a:solidFill>
                  <a:srgbClr val="000000"/>
                </a:solidFill>
              </a:rPr>
              <a:pPr>
                <a:defRPr/>
              </a:pPr>
              <a:t>2025/12/16</a:t>
            </a:fld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EA7E95-61F9-4D6C-8F6E-F6227A3E4988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995564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F542F5-9727-4BF8-8764-4B0545C050D1}" type="datetime1">
              <a:rPr lang="zh-TW" altLang="en-US" smtClean="0">
                <a:solidFill>
                  <a:srgbClr val="000000"/>
                </a:solidFill>
              </a:rPr>
              <a:pPr>
                <a:defRPr/>
              </a:pPr>
              <a:t>2025/12/16</a:t>
            </a:fld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0C81EE-8E34-4854-B5CE-6D0D93B31CA5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9338072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84213" y="1268413"/>
            <a:ext cx="3810000" cy="51244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6613" y="1268413"/>
            <a:ext cx="3810000" cy="51244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36C1D1-592B-44C2-82F5-E49B855319F4}" type="datetime1">
              <a:rPr lang="zh-TW" altLang="en-US" smtClean="0">
                <a:solidFill>
                  <a:srgbClr val="000000"/>
                </a:solidFill>
              </a:rPr>
              <a:pPr>
                <a:defRPr/>
              </a:pPr>
              <a:t>2025/12/16</a:t>
            </a:fld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99F68B-F2B1-4A6A-A0F9-A82EA27EDD17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3506760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F0DBC0-493C-4AF1-B2CF-00107AEDD31E}" type="datetime1">
              <a:rPr lang="zh-TW" altLang="en-US" smtClean="0">
                <a:solidFill>
                  <a:srgbClr val="000000"/>
                </a:solidFill>
              </a:rPr>
              <a:pPr>
                <a:defRPr/>
              </a:pPr>
              <a:t>2025/12/16</a:t>
            </a:fld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37BAAF-BDD5-4149-950C-5E9688EEBC9D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4809961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EBE8E8-C879-4FFB-9BE9-8A3111138216}" type="datetime1">
              <a:rPr lang="zh-TW" altLang="en-US" smtClean="0">
                <a:solidFill>
                  <a:srgbClr val="000000"/>
                </a:solidFill>
              </a:rPr>
              <a:pPr>
                <a:defRPr/>
              </a:pPr>
              <a:t>2025/12/16</a:t>
            </a:fld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87D690-4E7E-4107-9CB6-74BFC6A0DFF9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99308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F2532C-4AAB-4AEE-BB12-6D92F7319265}" type="datetime1">
              <a:rPr lang="zh-TW" altLang="en-US" smtClean="0"/>
              <a:pPr>
                <a:defRPr/>
              </a:pPr>
              <a:t>2025/12/16</a:t>
            </a:fld>
            <a:endParaRPr lang="en-US" altLang="zh-TW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1663DD-AB79-4A23-B1E7-8BC479B6A7A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51447724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D97AD6-6BC2-47C3-9DE2-C1715A236F52}" type="datetime1">
              <a:rPr lang="zh-TW" altLang="en-US" smtClean="0">
                <a:solidFill>
                  <a:srgbClr val="000000"/>
                </a:solidFill>
              </a:rPr>
              <a:pPr>
                <a:defRPr/>
              </a:pPr>
              <a:t>2025/12/16</a:t>
            </a:fld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3B1B87-ABCA-4C7F-B610-2849D55EC993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7040854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2EE6CE-EA06-483D-B798-C13E1A7134FB}" type="datetime1">
              <a:rPr lang="zh-TW" altLang="en-US" smtClean="0">
                <a:solidFill>
                  <a:srgbClr val="000000"/>
                </a:solidFill>
              </a:rPr>
              <a:pPr>
                <a:defRPr/>
              </a:pPr>
              <a:t>2025/12/16</a:t>
            </a:fld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EEE30B-1969-4F35-8D8E-660018449471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8392281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909551-7A3A-422F-958D-F37951F7BB53}" type="datetime1">
              <a:rPr lang="zh-TW" altLang="en-US" smtClean="0">
                <a:solidFill>
                  <a:srgbClr val="000000"/>
                </a:solidFill>
              </a:rPr>
              <a:pPr>
                <a:defRPr/>
              </a:pPr>
              <a:t>2025/12/16</a:t>
            </a:fld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6979D2-1E34-41A3-AF8A-A3B37A5E8D21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1952395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B83DCF-91D9-46ED-A8EF-92BF2F63D7B4}" type="datetime1">
              <a:rPr lang="zh-TW" altLang="en-US" smtClean="0">
                <a:solidFill>
                  <a:srgbClr val="000000"/>
                </a:solidFill>
              </a:rPr>
              <a:pPr>
                <a:defRPr/>
              </a:pPr>
              <a:t>2025/12/16</a:t>
            </a:fld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D3D663-236A-4852-80AE-479AEB6052EA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8896884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15100" y="115888"/>
            <a:ext cx="1943100" cy="6276975"/>
          </a:xfrm>
        </p:spPr>
        <p:txBody>
          <a:bodyPr vert="eaVert"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84213" y="115888"/>
            <a:ext cx="5678487" cy="627697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D70E65-8152-4B7F-9841-E80610B33FF5}" type="datetime1">
              <a:rPr lang="zh-TW" altLang="en-US" smtClean="0">
                <a:solidFill>
                  <a:srgbClr val="000000"/>
                </a:solidFill>
              </a:rPr>
              <a:pPr>
                <a:defRPr/>
              </a:pPr>
              <a:t>2025/12/16</a:t>
            </a:fld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03AF2E-45CC-450C-A081-5FD3E148B504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5221866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OverObj" preserve="1">
  <p:cSld name="標題及文字在物件之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115888"/>
            <a:ext cx="7772400" cy="720725"/>
          </a:xfrm>
        </p:spPr>
        <p:txBody>
          <a:bodyPr/>
          <a:lstStyle>
            <a:lvl1pPr>
              <a:defRPr kumimoji="1" lang="zh-TW" altLang="en-US" sz="32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+mj-ea"/>
                <a:cs typeface="+mj-cs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684213" y="1268413"/>
            <a:ext cx="7772400" cy="2486025"/>
          </a:xfrm>
        </p:spPr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84213" y="3906838"/>
            <a:ext cx="7772400" cy="2486025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15FF54-EFCE-45D5-BFEC-01A96454863C}" type="datetime1">
              <a:rPr lang="zh-TW" altLang="en-US" smtClean="0">
                <a:solidFill>
                  <a:srgbClr val="000000"/>
                </a:solidFill>
              </a:rPr>
              <a:pPr>
                <a:defRPr/>
              </a:pPr>
              <a:t>2025/12/16</a:t>
            </a:fld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252010-912B-4B56-A15D-51616FAC1584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9934407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bl" preserve="1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115888"/>
            <a:ext cx="7772400" cy="7207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684213" y="1268413"/>
            <a:ext cx="7772400" cy="5124450"/>
          </a:xfrm>
        </p:spPr>
        <p:txBody>
          <a:bodyPr/>
          <a:lstStyle/>
          <a:p>
            <a:pPr lvl="0"/>
            <a:endParaRPr lang="zh-TW" altLang="en-US" noProof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88144F-317E-48BE-9B8D-8F58CCD101A1}" type="datetime1">
              <a:rPr lang="zh-TW" altLang="en-US" smtClean="0">
                <a:solidFill>
                  <a:srgbClr val="000000"/>
                </a:solidFill>
              </a:rPr>
              <a:pPr>
                <a:defRPr/>
              </a:pPr>
              <a:t>2025/12/16</a:t>
            </a:fld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5F3EE4-24FD-4814-9DFD-A6EA4B1A79B9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120766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Only" preserve="1">
  <p:cSld name="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/>
          </p:nvPr>
        </p:nvSpPr>
        <p:spPr>
          <a:xfrm>
            <a:off x="684213" y="115888"/>
            <a:ext cx="7773987" cy="6276975"/>
          </a:xfr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lang="zh-TW" altLang="en-US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+mj-ea"/>
                <a:cs typeface="+mj-cs"/>
              </a:defRPr>
            </a:lvl1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06B223-738C-442B-9840-1EAFF5E323B4}" type="datetime1">
              <a:rPr lang="zh-TW" altLang="en-US" smtClean="0">
                <a:solidFill>
                  <a:srgbClr val="000000"/>
                </a:solidFill>
              </a:rPr>
              <a:pPr>
                <a:defRPr/>
              </a:pPr>
              <a:t>2025/12/16</a:t>
            </a:fld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132A95-2AFA-4D4F-9C18-D5877219CA59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46710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0"/>
            <a:ext cx="3073798" cy="52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635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6635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235825" y="6572250"/>
            <a:ext cx="1905000" cy="4572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EA7E95-61F9-4D6C-8F6E-F6227A3E4988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005826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23314B-33E1-4F0B-AD0F-C11AE905EF76}" type="datetime1">
              <a:rPr lang="zh-TW" altLang="en-US" smtClean="0">
                <a:solidFill>
                  <a:srgbClr val="000000"/>
                </a:solidFill>
              </a:rPr>
              <a:pPr>
                <a:defRPr/>
              </a:pPr>
              <a:t>2025/12/16</a:t>
            </a:fld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EA7E95-61F9-4D6C-8F6E-F6227A3E4988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3017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2C9B7D-8912-4ECE-B711-D3DA08428BFA}" type="datetime1">
              <a:rPr lang="zh-TW" altLang="en-US" smtClean="0"/>
              <a:pPr>
                <a:defRPr/>
              </a:pPr>
              <a:t>2025/12/16</a:t>
            </a:fld>
            <a:endParaRPr lang="en-US" altLang="zh-TW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zh-TW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CCA6B4-4C00-44B8-9D87-20CA7651CBF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17407163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424BC6-EEFB-4BDC-AA01-FC3CEFFCF4F2}" type="datetime1">
              <a:rPr lang="zh-TW" altLang="en-US" smtClean="0">
                <a:solidFill>
                  <a:srgbClr val="000000"/>
                </a:solidFill>
              </a:rPr>
              <a:pPr>
                <a:defRPr/>
              </a:pPr>
              <a:t>2025/12/16</a:t>
            </a:fld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0C81EE-8E34-4854-B5CE-6D0D93B31CA5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190233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84213" y="1268413"/>
            <a:ext cx="3810000" cy="51244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6613" y="1268413"/>
            <a:ext cx="3810000" cy="51244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DFAB61-0607-430A-92E1-9B3A50FA961B}" type="datetime1">
              <a:rPr lang="zh-TW" altLang="en-US" smtClean="0">
                <a:solidFill>
                  <a:srgbClr val="000000"/>
                </a:solidFill>
              </a:rPr>
              <a:pPr>
                <a:defRPr/>
              </a:pPr>
              <a:t>2025/12/16</a:t>
            </a:fld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99F68B-F2B1-4A6A-A0F9-A82EA27EDD17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6192764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EC6741-78FD-4585-AB96-7A6A00F3B189}" type="datetime1">
              <a:rPr lang="zh-TW" altLang="en-US" smtClean="0">
                <a:solidFill>
                  <a:srgbClr val="000000"/>
                </a:solidFill>
              </a:rPr>
              <a:pPr>
                <a:defRPr/>
              </a:pPr>
              <a:t>2025/12/16</a:t>
            </a:fld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37BAAF-BDD5-4149-950C-5E9688EEBC9D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7548092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DF1B52-5DFF-46BB-9D44-44A668101FBD}" type="datetime1">
              <a:rPr lang="zh-TW" altLang="en-US" smtClean="0">
                <a:solidFill>
                  <a:srgbClr val="000000"/>
                </a:solidFill>
              </a:rPr>
              <a:pPr>
                <a:defRPr/>
              </a:pPr>
              <a:t>2025/12/16</a:t>
            </a:fld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87D690-4E7E-4107-9CB6-74BFC6A0DFF9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5080245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68EF17-6CB6-4658-921B-AF580C153D21}" type="datetime1">
              <a:rPr lang="zh-TW" altLang="en-US" smtClean="0">
                <a:solidFill>
                  <a:srgbClr val="000000"/>
                </a:solidFill>
              </a:rPr>
              <a:pPr>
                <a:defRPr/>
              </a:pPr>
              <a:t>2025/12/16</a:t>
            </a:fld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3B1B87-ABCA-4C7F-B610-2849D55EC993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4824527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18C8C4-7BCA-42D2-8F5D-9A2FDDF7A471}" type="datetime1">
              <a:rPr lang="zh-TW" altLang="en-US" smtClean="0">
                <a:solidFill>
                  <a:srgbClr val="000000"/>
                </a:solidFill>
              </a:rPr>
              <a:pPr>
                <a:defRPr/>
              </a:pPr>
              <a:t>2025/12/16</a:t>
            </a:fld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EEE30B-1969-4F35-8D8E-660018449471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0907442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37E4C6-FF94-4C46-8C88-BA29A7325E4D}" type="datetime1">
              <a:rPr lang="zh-TW" altLang="en-US" smtClean="0">
                <a:solidFill>
                  <a:srgbClr val="000000"/>
                </a:solidFill>
              </a:rPr>
              <a:pPr>
                <a:defRPr/>
              </a:pPr>
              <a:t>2025/12/16</a:t>
            </a:fld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6979D2-1E34-41A3-AF8A-A3B37A5E8D21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1637040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D9FC92-16F4-4ADF-86A7-ACE291B02BF2}" type="datetime1">
              <a:rPr lang="zh-TW" altLang="en-US" smtClean="0">
                <a:solidFill>
                  <a:srgbClr val="000000"/>
                </a:solidFill>
              </a:rPr>
              <a:pPr>
                <a:defRPr/>
              </a:pPr>
              <a:t>2025/12/16</a:t>
            </a:fld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D3D663-236A-4852-80AE-479AEB6052EA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17114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15100" y="115888"/>
            <a:ext cx="1943100" cy="6276975"/>
          </a:xfrm>
        </p:spPr>
        <p:txBody>
          <a:bodyPr vert="eaVert"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84213" y="115888"/>
            <a:ext cx="5678487" cy="627697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8A4CAF-3A90-4FB2-9416-D9C1A1A4BA52}" type="datetime1">
              <a:rPr lang="zh-TW" altLang="en-US" smtClean="0">
                <a:solidFill>
                  <a:srgbClr val="000000"/>
                </a:solidFill>
              </a:rPr>
              <a:pPr>
                <a:defRPr/>
              </a:pPr>
              <a:t>2025/12/16</a:t>
            </a:fld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03AF2E-45CC-450C-A081-5FD3E148B504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4158721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OverObj" preserve="1">
  <p:cSld name="標題及文字在物件之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115888"/>
            <a:ext cx="7772400" cy="720725"/>
          </a:xfrm>
        </p:spPr>
        <p:txBody>
          <a:bodyPr/>
          <a:lstStyle>
            <a:lvl1pPr>
              <a:defRPr kumimoji="1" lang="zh-TW" altLang="en-US" sz="32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+mj-ea"/>
                <a:cs typeface="+mj-cs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684213" y="1268413"/>
            <a:ext cx="7772400" cy="2486025"/>
          </a:xfrm>
        </p:spPr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84213" y="3906838"/>
            <a:ext cx="7772400" cy="2486025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1FE3B9-5108-4C59-8FCE-F4240A7BF82E}" type="datetime1">
              <a:rPr lang="zh-TW" altLang="en-US" smtClean="0">
                <a:solidFill>
                  <a:srgbClr val="000000"/>
                </a:solidFill>
              </a:rPr>
              <a:pPr>
                <a:defRPr/>
              </a:pPr>
              <a:t>2025/12/16</a:t>
            </a:fld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252010-912B-4B56-A15D-51616FAC1584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71992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D53D8E-C69F-4F16-8D51-693CAEC1BE01}" type="datetime1">
              <a:rPr lang="zh-TW" altLang="en-US" smtClean="0"/>
              <a:pPr>
                <a:defRPr/>
              </a:pPr>
              <a:t>2025/12/16</a:t>
            </a:fld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AF6060-44B7-452E-9258-C500704DF9D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8877255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bl" preserve="1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115888"/>
            <a:ext cx="7772400" cy="7207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684213" y="1268413"/>
            <a:ext cx="7772400" cy="5124450"/>
          </a:xfrm>
        </p:spPr>
        <p:txBody>
          <a:bodyPr/>
          <a:lstStyle/>
          <a:p>
            <a:pPr lvl="0"/>
            <a:endParaRPr lang="zh-TW" altLang="en-US" noProof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85530B-5AC7-4320-A958-83757EC37C95}" type="datetime1">
              <a:rPr lang="zh-TW" altLang="en-US" smtClean="0">
                <a:solidFill>
                  <a:srgbClr val="000000"/>
                </a:solidFill>
              </a:rPr>
              <a:pPr>
                <a:defRPr/>
              </a:pPr>
              <a:t>2025/12/16</a:t>
            </a:fld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5F3EE4-24FD-4814-9DFD-A6EA4B1A79B9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7985563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Only" preserve="1">
  <p:cSld name="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/>
          </p:nvPr>
        </p:nvSpPr>
        <p:spPr>
          <a:xfrm>
            <a:off x="684213" y="115888"/>
            <a:ext cx="7773987" cy="6276975"/>
          </a:xfr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lang="zh-TW" altLang="en-US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+mj-ea"/>
                <a:cs typeface="+mj-cs"/>
              </a:defRPr>
            </a:lvl1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42AD2D-990D-4D0E-B7DB-3AB78B87BBC0}" type="datetime1">
              <a:rPr lang="zh-TW" altLang="en-US" smtClean="0">
                <a:solidFill>
                  <a:srgbClr val="000000"/>
                </a:solidFill>
              </a:rPr>
              <a:pPr>
                <a:defRPr/>
              </a:pPr>
              <a:t>2025/12/16</a:t>
            </a:fld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132A95-2AFA-4D4F-9C18-D5877219CA59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1645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lIns="88368" tIns="44184" rIns="88368" bIns="44184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TW" altLang="en-US" noProof="0"/>
              <a:t>按一下圖示以新增圖片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0FC066-E945-491E-A8F3-01025AAB17F9}" type="datetime1">
              <a:rPr lang="zh-TW" altLang="en-US" smtClean="0"/>
              <a:pPr>
                <a:defRPr/>
              </a:pPr>
              <a:t>2025/12/16</a:t>
            </a:fld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4096CD-D4EB-490E-829C-28995D8DF39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497725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image" Target="../media/image1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7.xml"/><Relationship Id="rId13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2.xml"/><Relationship Id="rId7" Type="http://schemas.openxmlformats.org/officeDocument/2006/relationships/slideLayout" Target="../slideLayouts/slideLayout46.xml"/><Relationship Id="rId12" Type="http://schemas.openxmlformats.org/officeDocument/2006/relationships/slideLayout" Target="../slideLayouts/slideLayout51.xml"/><Relationship Id="rId17" Type="http://schemas.openxmlformats.org/officeDocument/2006/relationships/image" Target="../media/image8.png"/><Relationship Id="rId2" Type="http://schemas.openxmlformats.org/officeDocument/2006/relationships/slideLayout" Target="../slideLayouts/slideLayout41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50.xml"/><Relationship Id="rId5" Type="http://schemas.openxmlformats.org/officeDocument/2006/relationships/slideLayout" Target="../slideLayouts/slideLayout44.xml"/><Relationship Id="rId15" Type="http://schemas.openxmlformats.org/officeDocument/2006/relationships/theme" Target="../theme/theme4.xml"/><Relationship Id="rId10" Type="http://schemas.openxmlformats.org/officeDocument/2006/relationships/slideLayout" Target="../slideLayouts/slideLayout49.xml"/><Relationship Id="rId4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8.xml"/><Relationship Id="rId14" Type="http://schemas.openxmlformats.org/officeDocument/2006/relationships/slideLayout" Target="../slideLayouts/slideLayout53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1.xml"/><Relationship Id="rId13" Type="http://schemas.openxmlformats.org/officeDocument/2006/relationships/slideLayout" Target="../slideLayouts/slideLayout66.xml"/><Relationship Id="rId3" Type="http://schemas.openxmlformats.org/officeDocument/2006/relationships/slideLayout" Target="../slideLayouts/slideLayout56.xml"/><Relationship Id="rId7" Type="http://schemas.openxmlformats.org/officeDocument/2006/relationships/slideLayout" Target="../slideLayouts/slideLayout60.xml"/><Relationship Id="rId12" Type="http://schemas.openxmlformats.org/officeDocument/2006/relationships/slideLayout" Target="../slideLayouts/slideLayout65.xml"/><Relationship Id="rId17" Type="http://schemas.openxmlformats.org/officeDocument/2006/relationships/image" Target="../media/image8.png"/><Relationship Id="rId2" Type="http://schemas.openxmlformats.org/officeDocument/2006/relationships/slideLayout" Target="../slideLayouts/slideLayout55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54.xml"/><Relationship Id="rId6" Type="http://schemas.openxmlformats.org/officeDocument/2006/relationships/slideLayout" Target="../slideLayouts/slideLayout59.xml"/><Relationship Id="rId11" Type="http://schemas.openxmlformats.org/officeDocument/2006/relationships/slideLayout" Target="../slideLayouts/slideLayout64.xml"/><Relationship Id="rId5" Type="http://schemas.openxmlformats.org/officeDocument/2006/relationships/slideLayout" Target="../slideLayouts/slideLayout58.xml"/><Relationship Id="rId15" Type="http://schemas.openxmlformats.org/officeDocument/2006/relationships/theme" Target="../theme/theme5.xml"/><Relationship Id="rId10" Type="http://schemas.openxmlformats.org/officeDocument/2006/relationships/slideLayout" Target="../slideLayouts/slideLayout63.xml"/><Relationship Id="rId4" Type="http://schemas.openxmlformats.org/officeDocument/2006/relationships/slideLayout" Target="../slideLayouts/slideLayout57.xml"/><Relationship Id="rId9" Type="http://schemas.openxmlformats.org/officeDocument/2006/relationships/slideLayout" Target="../slideLayouts/slideLayout62.xml"/><Relationship Id="rId14" Type="http://schemas.openxmlformats.org/officeDocument/2006/relationships/slideLayout" Target="../slideLayouts/slideLayout67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5.xml"/><Relationship Id="rId13" Type="http://schemas.openxmlformats.org/officeDocument/2006/relationships/slideLayout" Target="../slideLayouts/slideLayout80.xml"/><Relationship Id="rId3" Type="http://schemas.openxmlformats.org/officeDocument/2006/relationships/slideLayout" Target="../slideLayouts/slideLayout70.xml"/><Relationship Id="rId7" Type="http://schemas.openxmlformats.org/officeDocument/2006/relationships/slideLayout" Target="../slideLayouts/slideLayout74.xml"/><Relationship Id="rId12" Type="http://schemas.openxmlformats.org/officeDocument/2006/relationships/slideLayout" Target="../slideLayouts/slideLayout79.xml"/><Relationship Id="rId17" Type="http://schemas.openxmlformats.org/officeDocument/2006/relationships/image" Target="../media/image8.png"/><Relationship Id="rId2" Type="http://schemas.openxmlformats.org/officeDocument/2006/relationships/slideLayout" Target="../slideLayouts/slideLayout69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68.xml"/><Relationship Id="rId6" Type="http://schemas.openxmlformats.org/officeDocument/2006/relationships/slideLayout" Target="../slideLayouts/slideLayout73.xml"/><Relationship Id="rId11" Type="http://schemas.openxmlformats.org/officeDocument/2006/relationships/slideLayout" Target="../slideLayouts/slideLayout78.xml"/><Relationship Id="rId5" Type="http://schemas.openxmlformats.org/officeDocument/2006/relationships/slideLayout" Target="../slideLayouts/slideLayout72.xml"/><Relationship Id="rId15" Type="http://schemas.openxmlformats.org/officeDocument/2006/relationships/theme" Target="../theme/theme6.xml"/><Relationship Id="rId10" Type="http://schemas.openxmlformats.org/officeDocument/2006/relationships/slideLayout" Target="../slideLayouts/slideLayout77.xml"/><Relationship Id="rId4" Type="http://schemas.openxmlformats.org/officeDocument/2006/relationships/slideLayout" Target="../slideLayouts/slideLayout71.xml"/><Relationship Id="rId9" Type="http://schemas.openxmlformats.org/officeDocument/2006/relationships/slideLayout" Target="../slideLayouts/slideLayout76.xml"/><Relationship Id="rId14" Type="http://schemas.openxmlformats.org/officeDocument/2006/relationships/slideLayout" Target="../slideLayouts/slideLayout8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8" cstate="print">
            <a:alphaModFix amt="5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向日葵田"/>
          <p:cNvPicPr>
            <a:picLocks noChangeAspect="1" noChangeArrowheads="1"/>
          </p:cNvPicPr>
          <p:nvPr/>
        </p:nvPicPr>
        <p:blipFill>
          <a:blip r:embed="rId19" cstate="print">
            <a:lum bright="36000" contrast="-2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228975"/>
            <a:ext cx="9144000" cy="3629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8301" tIns="44151" rIns="88301" bIns="4415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8301" tIns="44151" rIns="88301" bIns="4415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8301" tIns="44151" rIns="88301" bIns="44151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ea typeface="新細明體" pitchFamily="18" charset="-120"/>
              </a:defRPr>
            </a:lvl1pPr>
          </a:lstStyle>
          <a:p>
            <a:pPr>
              <a:defRPr/>
            </a:pPr>
            <a:fld id="{8FE407DE-48CD-4DE1-BD38-11AD12FD5AFE}" type="datetime1">
              <a:rPr lang="zh-TW" altLang="en-US" smtClean="0"/>
              <a:pPr>
                <a:defRPr/>
              </a:pPr>
              <a:t>2025/12/16</a:t>
            </a:fld>
            <a:endParaRPr lang="en-US" altLang="zh-TW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8301" tIns="44151" rIns="88301" bIns="44151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ea typeface="新細明體" pitchFamily="18" charset="-120"/>
              </a:defRPr>
            </a:lvl1pPr>
          </a:lstStyle>
          <a:p>
            <a:pPr>
              <a:defRPr/>
            </a:pPr>
            <a:endParaRPr lang="zh-TW" altLang="zh-TW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8301" tIns="44151" rIns="88301" bIns="44151" numCol="1" anchor="t" anchorCtr="0" compatLnSpc="1">
            <a:prstTxWarp prst="textNoShape">
              <a:avLst/>
            </a:prstTxWarp>
          </a:bodyPr>
          <a:lstStyle>
            <a:lvl1pPr algn="r">
              <a:defRPr sz="1800" b="1">
                <a:solidFill>
                  <a:schemeClr val="accent2"/>
                </a:solidFill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fld id="{3C5C01F9-36BD-45A4-BEE1-BEFBD33AA21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  <p:sldLayoutId id="2147483688" r:id="rId14"/>
    <p:sldLayoutId id="2147483689" r:id="rId15"/>
    <p:sldLayoutId id="2147483690" r:id="rId16"/>
  </p:sldLayoutIdLst>
  <p:hf hdr="0" dt="0"/>
  <p:txStyles>
    <p:titleStyle>
      <a:lvl1pPr algn="ctr" defTabSz="882650" rtl="0" eaLnBrk="1" fontAlgn="base" hangingPunct="1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+mj-lt"/>
          <a:ea typeface="+mj-ea"/>
          <a:cs typeface="+mj-cs"/>
        </a:defRPr>
      </a:lvl1pPr>
      <a:lvl2pPr algn="ctr" defTabSz="882650" rtl="0" eaLnBrk="1" fontAlgn="base" hangingPunct="1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Times New Roman" pitchFamily="18" charset="0"/>
          <a:ea typeface="新細明體" pitchFamily="18" charset="-120"/>
        </a:defRPr>
      </a:lvl2pPr>
      <a:lvl3pPr algn="ctr" defTabSz="882650" rtl="0" eaLnBrk="1" fontAlgn="base" hangingPunct="1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Times New Roman" pitchFamily="18" charset="0"/>
          <a:ea typeface="新細明體" pitchFamily="18" charset="-120"/>
        </a:defRPr>
      </a:lvl3pPr>
      <a:lvl4pPr algn="ctr" defTabSz="882650" rtl="0" eaLnBrk="1" fontAlgn="base" hangingPunct="1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Times New Roman" pitchFamily="18" charset="0"/>
          <a:ea typeface="新細明體" pitchFamily="18" charset="-120"/>
        </a:defRPr>
      </a:lvl4pPr>
      <a:lvl5pPr algn="ctr" defTabSz="882650" rtl="0" eaLnBrk="1" fontAlgn="base" hangingPunct="1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Times New Roman" pitchFamily="18" charset="0"/>
          <a:ea typeface="新細明體" pitchFamily="18" charset="-120"/>
        </a:defRPr>
      </a:lvl5pPr>
      <a:lvl6pPr marL="457200" algn="ctr" defTabSz="884238" rtl="0" eaLnBrk="1" fontAlgn="base" hangingPunct="1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Times New Roman" pitchFamily="18" charset="0"/>
          <a:ea typeface="新細明體" pitchFamily="18" charset="-120"/>
        </a:defRPr>
      </a:lvl6pPr>
      <a:lvl7pPr marL="914400" algn="ctr" defTabSz="884238" rtl="0" eaLnBrk="1" fontAlgn="base" hangingPunct="1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Times New Roman" pitchFamily="18" charset="0"/>
          <a:ea typeface="新細明體" pitchFamily="18" charset="-120"/>
        </a:defRPr>
      </a:lvl7pPr>
      <a:lvl8pPr marL="1371600" algn="ctr" defTabSz="884238" rtl="0" eaLnBrk="1" fontAlgn="base" hangingPunct="1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Times New Roman" pitchFamily="18" charset="0"/>
          <a:ea typeface="新細明體" pitchFamily="18" charset="-120"/>
        </a:defRPr>
      </a:lvl8pPr>
      <a:lvl9pPr marL="1828800" algn="ctr" defTabSz="884238" rtl="0" eaLnBrk="1" fontAlgn="base" hangingPunct="1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330200" indent="-330200" algn="l" defTabSz="882650" rtl="0" eaLnBrk="1" fontAlgn="base" hangingPunct="1">
        <a:spcBef>
          <a:spcPct val="20000"/>
        </a:spcBef>
        <a:spcAft>
          <a:spcPct val="0"/>
        </a:spcAft>
        <a:buChar char="•"/>
        <a:defRPr kumimoji="1" sz="3100">
          <a:solidFill>
            <a:schemeClr val="tx1"/>
          </a:solidFill>
          <a:latin typeface="+mn-lt"/>
          <a:ea typeface="+mn-ea"/>
          <a:cs typeface="+mn-cs"/>
        </a:defRPr>
      </a:lvl1pPr>
      <a:lvl2pPr marL="717550" indent="-276225" algn="l" defTabSz="882650" rtl="0" eaLnBrk="1" fontAlgn="base" hangingPunct="1">
        <a:spcBef>
          <a:spcPct val="20000"/>
        </a:spcBef>
        <a:spcAft>
          <a:spcPct val="0"/>
        </a:spcAft>
        <a:buChar char="–"/>
        <a:defRPr kumimoji="1" sz="2700">
          <a:solidFill>
            <a:schemeClr val="tx1"/>
          </a:solidFill>
          <a:latin typeface="+mn-lt"/>
          <a:ea typeface="+mn-ea"/>
        </a:defRPr>
      </a:lvl2pPr>
      <a:lvl3pPr marL="1104900" indent="-222250" algn="l" defTabSz="882650" rtl="0" eaLnBrk="1" fontAlgn="base" hangingPunct="1">
        <a:spcBef>
          <a:spcPct val="20000"/>
        </a:spcBef>
        <a:spcAft>
          <a:spcPct val="0"/>
        </a:spcAft>
        <a:buChar char="•"/>
        <a:defRPr kumimoji="1" sz="2300">
          <a:solidFill>
            <a:schemeClr val="tx1"/>
          </a:solidFill>
          <a:latin typeface="+mn-lt"/>
          <a:ea typeface="+mn-ea"/>
        </a:defRPr>
      </a:lvl3pPr>
      <a:lvl4pPr marL="1546225" indent="-222250" algn="l" defTabSz="882650" rtl="0" eaLnBrk="1" fontAlgn="base" hangingPunct="1">
        <a:spcBef>
          <a:spcPct val="20000"/>
        </a:spcBef>
        <a:spcAft>
          <a:spcPct val="0"/>
        </a:spcAft>
        <a:buChar char="–"/>
        <a:defRPr kumimoji="1" sz="1900">
          <a:solidFill>
            <a:schemeClr val="tx1"/>
          </a:solidFill>
          <a:latin typeface="+mn-lt"/>
          <a:ea typeface="+mn-ea"/>
        </a:defRPr>
      </a:lvl4pPr>
      <a:lvl5pPr marL="1987550" indent="-222250" algn="l" defTabSz="882650" rtl="0" eaLnBrk="1" fontAlgn="base" hangingPunct="1">
        <a:spcBef>
          <a:spcPct val="20000"/>
        </a:spcBef>
        <a:spcAft>
          <a:spcPct val="0"/>
        </a:spcAft>
        <a:buChar char="»"/>
        <a:defRPr kumimoji="1" sz="1900">
          <a:solidFill>
            <a:schemeClr val="tx1"/>
          </a:solidFill>
          <a:latin typeface="+mn-lt"/>
          <a:ea typeface="+mn-ea"/>
        </a:defRPr>
      </a:lvl5pPr>
      <a:lvl6pPr marL="2444750" indent="-220663" algn="l" defTabSz="884238" rtl="0" eaLnBrk="1" fontAlgn="base" hangingPunct="1">
        <a:spcBef>
          <a:spcPct val="20000"/>
        </a:spcBef>
        <a:spcAft>
          <a:spcPct val="0"/>
        </a:spcAft>
        <a:buChar char="»"/>
        <a:defRPr kumimoji="1" sz="1900">
          <a:solidFill>
            <a:schemeClr val="tx1"/>
          </a:solidFill>
          <a:latin typeface="+mn-lt"/>
          <a:ea typeface="+mn-ea"/>
        </a:defRPr>
      </a:lvl6pPr>
      <a:lvl7pPr marL="2901950" indent="-220663" algn="l" defTabSz="884238" rtl="0" eaLnBrk="1" fontAlgn="base" hangingPunct="1">
        <a:spcBef>
          <a:spcPct val="20000"/>
        </a:spcBef>
        <a:spcAft>
          <a:spcPct val="0"/>
        </a:spcAft>
        <a:buChar char="»"/>
        <a:defRPr kumimoji="1" sz="1900">
          <a:solidFill>
            <a:schemeClr val="tx1"/>
          </a:solidFill>
          <a:latin typeface="+mn-lt"/>
          <a:ea typeface="+mn-ea"/>
        </a:defRPr>
      </a:lvl7pPr>
      <a:lvl8pPr marL="3359150" indent="-220663" algn="l" defTabSz="884238" rtl="0" eaLnBrk="1" fontAlgn="base" hangingPunct="1">
        <a:spcBef>
          <a:spcPct val="20000"/>
        </a:spcBef>
        <a:spcAft>
          <a:spcPct val="0"/>
        </a:spcAft>
        <a:buChar char="»"/>
        <a:defRPr kumimoji="1" sz="1900">
          <a:solidFill>
            <a:schemeClr val="tx1"/>
          </a:solidFill>
          <a:latin typeface="+mn-lt"/>
          <a:ea typeface="+mn-ea"/>
        </a:defRPr>
      </a:lvl8pPr>
      <a:lvl9pPr marL="3816350" indent="-220663" algn="l" defTabSz="884238" rtl="0" eaLnBrk="1" fontAlgn="base" hangingPunct="1">
        <a:spcBef>
          <a:spcPct val="20000"/>
        </a:spcBef>
        <a:spcAft>
          <a:spcPct val="0"/>
        </a:spcAft>
        <a:buChar char="»"/>
        <a:defRPr kumimoji="1" sz="19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4" cstate="print">
            <a:alphaModFix amt="5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標題版面配置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2051" name="文字版面配置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095EF9F-DE43-4F2F-BBA4-5D0CAF1EE6A2}" type="datetime1">
              <a:rPr lang="zh-TW" altLang="en-US" smtClean="0"/>
              <a:pPr>
                <a:defRPr/>
              </a:pPr>
              <a:t>2025/12/16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TW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tx2"/>
                </a:solidFill>
                <a:latin typeface="Verdana" pitchFamily="34" charset="0"/>
              </a:defRPr>
            </a:lvl1pPr>
          </a:lstStyle>
          <a:p>
            <a:pPr>
              <a:defRPr/>
            </a:pPr>
            <a:fld id="{860B6C13-E4B3-4B3E-A2FE-2F796D62D91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2055" name="Picture 7" descr="向日葵田"/>
          <p:cNvPicPr>
            <a:picLocks noChangeAspect="1" noChangeArrowheads="1"/>
          </p:cNvPicPr>
          <p:nvPr/>
        </p:nvPicPr>
        <p:blipFill>
          <a:blip r:embed="rId15" cstate="print">
            <a:lum bright="36000" contrast="-2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228975"/>
            <a:ext cx="9144000" cy="3629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  <p:sldLayoutId id="2147483703" r:id="rId12"/>
  </p:sldLayoutIdLst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  <a:ea typeface="標楷體" pitchFamily="65" charset="-12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  <a:ea typeface="標楷體" pitchFamily="65" charset="-12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  <a:ea typeface="標楷體" pitchFamily="65" charset="-12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  <a:ea typeface="標楷體" pitchFamily="65" charset="-12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  <a:ea typeface="標楷體" pitchFamily="65" charset="-12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  <a:ea typeface="標楷體" pitchFamily="65" charset="-12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  <a:ea typeface="標楷體" pitchFamily="65" charset="-12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  <a:ea typeface="標楷體" pitchFamily="65" charset="-12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>
            <a:alphaModFix amt="5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標題版面配置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4099" name="文字版面配置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prstClr val="black">
                    <a:tint val="75000"/>
                  </a:prstClr>
                </a:solidFill>
                <a:latin typeface="Calibri"/>
                <a:ea typeface="新細明體"/>
              </a:defRPr>
            </a:lvl1pPr>
          </a:lstStyle>
          <a:p>
            <a:pPr>
              <a:defRPr/>
            </a:pPr>
            <a:fld id="{A9DA3340-4894-49E9-9A42-A238C6713F42}" type="datetime1">
              <a:rPr lang="zh-TW" altLang="en-US" smtClean="0"/>
              <a:pPr>
                <a:defRPr/>
              </a:pPr>
              <a:t>2025/12/16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prstClr val="black">
                    <a:tint val="75000"/>
                  </a:prstClr>
                </a:solidFill>
                <a:latin typeface="Calibri"/>
                <a:ea typeface="新細明體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600" b="1">
                <a:solidFill>
                  <a:srgbClr val="1F497D"/>
                </a:solidFill>
                <a:latin typeface="Verdana" pitchFamily="34" charset="0"/>
                <a:ea typeface="新細明體"/>
              </a:defRPr>
            </a:lvl1pPr>
          </a:lstStyle>
          <a:p>
            <a:pPr>
              <a:defRPr/>
            </a:pPr>
            <a:fld id="{BFEEE37C-91E4-43E2-9CCE-8367524A83B0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</p:sldLayoutIdLst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6" cstate="print">
            <a:alphaModFix amt="5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61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15888"/>
            <a:ext cx="7772400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/>
              <a:t>按一下以編輯母片標題樣式</a:t>
            </a:r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4213" y="1268413"/>
            <a:ext cx="7772400" cy="512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36762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59346" y="6093296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B20E5CF-F335-492F-BBA8-A064BEFD532C}" type="datetime1">
              <a:rPr kumimoji="1" lang="zh-TW" altLang="en-US" smtClean="0">
                <a:solidFill>
                  <a:srgbClr val="000000"/>
                </a:solidFill>
                <a:latin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2025/12/16</a:t>
            </a:fld>
            <a:endParaRPr kumimoji="1" lang="en-US" altLang="zh-TW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6762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ea typeface="新細明體" pitchFamily="18" charset="-12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6762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5825" y="657225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387C541-C14F-4843-AB28-C7BE45F92321}" type="slidenum">
              <a:rPr kumimoji="1" lang="en-US" altLang="zh-TW">
                <a:solidFill>
                  <a:srgbClr val="000000"/>
                </a:solidFill>
                <a:latin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kumimoji="1" lang="en-US" altLang="zh-TW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33" name="AutoShape 11" descr="image002"/>
          <p:cNvSpPr>
            <a:spLocks noChangeAspect="1" noChangeArrowheads="1"/>
          </p:cNvSpPr>
          <p:nvPr/>
        </p:nvSpPr>
        <p:spPr bwMode="auto">
          <a:xfrm>
            <a:off x="790575" y="2476500"/>
            <a:ext cx="7562850" cy="19050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zh-TW" altLang="en-US">
              <a:solidFill>
                <a:srgbClr val="000000"/>
              </a:solidFill>
            </a:endParaRPr>
          </a:p>
        </p:txBody>
      </p:sp>
      <p:pic>
        <p:nvPicPr>
          <p:cNvPr id="1034" name="圖片 9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6232" y="26744"/>
            <a:ext cx="205105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087810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  <p:sldLayoutId id="2147483728" r:id="rId12"/>
    <p:sldLayoutId id="2147483729" r:id="rId13"/>
    <p:sldLayoutId id="2147483730" r:id="rId14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lang="zh-TW" altLang="en-US" sz="3200" b="1" dirty="0">
          <a:solidFill>
            <a:schemeClr val="accent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accent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標楷體" pitchFamily="65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accent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標楷體" pitchFamily="65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accent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標楷體" pitchFamily="65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accent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標楷體" pitchFamily="65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標楷體" pitchFamily="65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標楷體" pitchFamily="65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標楷體" pitchFamily="65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標楷體" pitchFamily="65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28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400" b="1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000" b="1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b="1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b="1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b="1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b="1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b="1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b="1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6" cstate="print">
            <a:alphaModFix amt="5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61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15888"/>
            <a:ext cx="7772400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/>
              <a:t>按一下以編輯母片標題樣式</a:t>
            </a:r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4213" y="1268413"/>
            <a:ext cx="7772400" cy="512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36762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59346" y="6093296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969FA91-F8CB-4BBA-9801-FC0A170BC6C8}" type="datetime1">
              <a:rPr kumimoji="1" lang="zh-TW" altLang="en-US" smtClean="0">
                <a:solidFill>
                  <a:srgbClr val="000000"/>
                </a:solidFill>
                <a:latin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2025/12/16</a:t>
            </a:fld>
            <a:endParaRPr kumimoji="1" lang="en-US" altLang="zh-TW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6762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ea typeface="新細明體" pitchFamily="18" charset="-12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6762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5825" y="657225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387C541-C14F-4843-AB28-C7BE45F92321}" type="slidenum">
              <a:rPr kumimoji="1" lang="en-US" altLang="zh-TW">
                <a:solidFill>
                  <a:srgbClr val="000000"/>
                </a:solidFill>
                <a:latin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kumimoji="1" lang="en-US" altLang="zh-TW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33" name="AutoShape 11" descr="image002"/>
          <p:cNvSpPr>
            <a:spLocks noChangeAspect="1" noChangeArrowheads="1"/>
          </p:cNvSpPr>
          <p:nvPr/>
        </p:nvSpPr>
        <p:spPr bwMode="auto">
          <a:xfrm>
            <a:off x="790575" y="2476500"/>
            <a:ext cx="7562850" cy="19050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zh-TW" altLang="en-US">
              <a:solidFill>
                <a:srgbClr val="000000"/>
              </a:solidFill>
            </a:endParaRPr>
          </a:p>
        </p:txBody>
      </p:sp>
      <p:pic>
        <p:nvPicPr>
          <p:cNvPr id="1034" name="圖片 9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6232" y="26744"/>
            <a:ext cx="205105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43723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  <p:sldLayoutId id="2147483743" r:id="rId12"/>
    <p:sldLayoutId id="2147483744" r:id="rId13"/>
    <p:sldLayoutId id="2147483745" r:id="rId14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lang="zh-TW" altLang="en-US" sz="3200" b="1" dirty="0">
          <a:solidFill>
            <a:schemeClr val="accent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accent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標楷體" pitchFamily="65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accent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標楷體" pitchFamily="65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accent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標楷體" pitchFamily="65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accent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標楷體" pitchFamily="65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標楷體" pitchFamily="65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標楷體" pitchFamily="65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標楷體" pitchFamily="65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標楷體" pitchFamily="65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28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400" b="1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000" b="1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b="1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b="1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b="1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b="1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b="1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b="1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6" cstate="print">
            <a:alphaModFix amt="5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61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15888"/>
            <a:ext cx="7772400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/>
              <a:t>按一下以編輯母片標題樣式</a:t>
            </a:r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4213" y="1268413"/>
            <a:ext cx="7772400" cy="512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36762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59346" y="6093296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E185534-B6F5-43FF-B98C-BEBD6937F924}" type="datetime1">
              <a:rPr kumimoji="1" lang="zh-TW" altLang="en-US" smtClean="0">
                <a:solidFill>
                  <a:srgbClr val="000000"/>
                </a:solidFill>
                <a:latin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2025/12/16</a:t>
            </a:fld>
            <a:endParaRPr kumimoji="1" lang="en-US" altLang="zh-TW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6762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ea typeface="新細明體" pitchFamily="18" charset="-12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6762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5825" y="657225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387C541-C14F-4843-AB28-C7BE45F92321}" type="slidenum">
              <a:rPr kumimoji="1" lang="en-US" altLang="zh-TW">
                <a:solidFill>
                  <a:srgbClr val="000000"/>
                </a:solidFill>
                <a:latin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kumimoji="1" lang="en-US" altLang="zh-TW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33" name="AutoShape 11" descr="image002"/>
          <p:cNvSpPr>
            <a:spLocks noChangeAspect="1" noChangeArrowheads="1"/>
          </p:cNvSpPr>
          <p:nvPr/>
        </p:nvSpPr>
        <p:spPr bwMode="auto">
          <a:xfrm>
            <a:off x="790575" y="2476500"/>
            <a:ext cx="7562850" cy="19050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zh-TW" altLang="en-US">
              <a:solidFill>
                <a:srgbClr val="000000"/>
              </a:solidFill>
            </a:endParaRPr>
          </a:p>
        </p:txBody>
      </p:sp>
      <p:pic>
        <p:nvPicPr>
          <p:cNvPr id="1034" name="圖片 9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6232" y="26744"/>
            <a:ext cx="205105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05849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  <p:sldLayoutId id="2147483759" r:id="rId12"/>
    <p:sldLayoutId id="2147483760" r:id="rId13"/>
    <p:sldLayoutId id="2147483761" r:id="rId14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lang="zh-TW" altLang="en-US" sz="3200" b="1" dirty="0">
          <a:solidFill>
            <a:schemeClr val="accent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accent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標楷體" pitchFamily="65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accent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標楷體" pitchFamily="65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accent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標楷體" pitchFamily="65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accent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標楷體" pitchFamily="65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標楷體" pitchFamily="65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標楷體" pitchFamily="65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標楷體" pitchFamily="65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標楷體" pitchFamily="65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28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400" b="1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000" b="1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b="1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b="1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b="1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b="1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b="1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b="1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5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5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5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467544" y="1097614"/>
            <a:ext cx="7978068" cy="2331386"/>
          </a:xfrm>
        </p:spPr>
        <p:txBody>
          <a:bodyPr lIns="91440" tIns="45720" rIns="91440" bIns="45720">
            <a:normAutofit fontScale="90000"/>
          </a:bodyPr>
          <a:lstStyle/>
          <a:p>
            <a:pPr>
              <a:lnSpc>
                <a:spcPts val="6000"/>
              </a:lnSpc>
            </a:pPr>
            <a:br>
              <a:rPr lang="en-US" altLang="zh-TW" sz="4800" b="1" dirty="0">
                <a:solidFill>
                  <a:schemeClr val="accent6"/>
                </a:solidFill>
                <a:latin typeface="標楷體" pitchFamily="65" charset="-120"/>
                <a:ea typeface="標楷體" pitchFamily="65" charset="-120"/>
              </a:rPr>
            </a:br>
            <a:br>
              <a:rPr lang="en-US" altLang="zh-TW" sz="4800" b="1" dirty="0">
                <a:solidFill>
                  <a:schemeClr val="accent6"/>
                </a:solidFill>
                <a:latin typeface="標楷體" pitchFamily="65" charset="-120"/>
                <a:ea typeface="標楷體" pitchFamily="65" charset="-120"/>
              </a:rPr>
            </a:br>
            <a:r>
              <a:rPr lang="zh-TW" altLang="en-US" sz="53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國內糧政參考資料</a:t>
            </a:r>
            <a:br>
              <a:rPr lang="en-US" altLang="zh-TW" sz="53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</a:br>
            <a:br>
              <a:rPr lang="en-US" altLang="zh-TW" sz="4800" b="1" dirty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</a:br>
            <a:endParaRPr lang="zh-TW" altLang="zh-TW" sz="1800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770396" y="5760386"/>
            <a:ext cx="767521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87313" indent="-87313" defTabSz="884238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1pPr>
            <a:lvl2pPr marL="742950" indent="-285750" defTabSz="884238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2pPr>
            <a:lvl3pPr marL="1143000" indent="-228600" defTabSz="884238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3pPr>
            <a:lvl4pPr marL="1600200" indent="-228600" defTabSz="884238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4pPr>
            <a:lvl5pPr marL="2057400" indent="-228600" defTabSz="884238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5pPr>
            <a:lvl6pPr marL="2514600" indent="-228600" defTabSz="884238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6pPr>
            <a:lvl7pPr marL="2971800" indent="-228600" defTabSz="884238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7pPr>
            <a:lvl8pPr marL="3429000" indent="-228600" defTabSz="884238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8pPr>
            <a:lvl9pPr marL="3886200" indent="-228600" defTabSz="884238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9pPr>
          </a:lstStyle>
          <a:p>
            <a:pPr algn="ctr" eaLnBrk="1" hangingPunct="1">
              <a:spcBef>
                <a:spcPts val="0"/>
              </a:spcBef>
              <a:buFontTx/>
              <a:buNone/>
            </a:pPr>
            <a:r>
              <a:rPr lang="en-US" altLang="zh-TW" b="1" dirty="0">
                <a:solidFill>
                  <a:srgbClr val="000099"/>
                </a:solidFill>
                <a:latin typeface="+mj-ea"/>
                <a:ea typeface="+mj-ea"/>
              </a:rPr>
              <a:t>2025</a:t>
            </a:r>
            <a:r>
              <a:rPr lang="zh-TW" altLang="en-US" b="1" dirty="0">
                <a:solidFill>
                  <a:srgbClr val="000099"/>
                </a:solidFill>
                <a:latin typeface="+mj-ea"/>
                <a:ea typeface="+mj-ea"/>
              </a:rPr>
              <a:t>年</a:t>
            </a:r>
            <a:r>
              <a:rPr lang="en-US" altLang="zh-TW" b="1" dirty="0">
                <a:solidFill>
                  <a:srgbClr val="000099"/>
                </a:solidFill>
                <a:latin typeface="+mj-ea"/>
                <a:ea typeface="+mj-ea"/>
              </a:rPr>
              <a:t>12</a:t>
            </a:r>
            <a:r>
              <a:rPr lang="zh-TW" altLang="en-US" b="1" dirty="0">
                <a:solidFill>
                  <a:srgbClr val="000099"/>
                </a:solidFill>
                <a:latin typeface="+mj-ea"/>
                <a:ea typeface="+mj-ea"/>
              </a:rPr>
              <a:t>月</a:t>
            </a:r>
            <a:r>
              <a:rPr lang="en-US" altLang="zh-TW" b="1" dirty="0">
                <a:solidFill>
                  <a:srgbClr val="000099"/>
                </a:solidFill>
                <a:latin typeface="+mj-ea"/>
                <a:ea typeface="+mj-ea"/>
              </a:rPr>
              <a:t>24</a:t>
            </a:r>
            <a:r>
              <a:rPr lang="zh-TW" altLang="en-US" b="1" dirty="0">
                <a:solidFill>
                  <a:srgbClr val="000099"/>
                </a:solidFill>
                <a:latin typeface="+mj-ea"/>
                <a:ea typeface="+mj-ea"/>
              </a:rPr>
              <a:t>日</a:t>
            </a:r>
          </a:p>
        </p:txBody>
      </p:sp>
      <p:sp>
        <p:nvSpPr>
          <p:cNvPr id="5" name="文字方塊 4"/>
          <p:cNvSpPr txBox="1"/>
          <p:nvPr/>
        </p:nvSpPr>
        <p:spPr>
          <a:xfrm>
            <a:off x="1606183" y="3977206"/>
            <a:ext cx="59316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中華民國米穀商業同業公會聯合會顧問  </a:t>
            </a:r>
            <a:r>
              <a:rPr lang="zh-TW" alt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陳文德</a:t>
            </a:r>
            <a:endParaRPr lang="zh-TW" alt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A28FA3-183F-B99F-0F49-D5AD2F8A90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B379DD8-4D53-AF55-F428-B5ADE8BF7E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3" y="2332"/>
            <a:ext cx="6912768" cy="720725"/>
          </a:xfrm>
        </p:spPr>
        <p:txBody>
          <a:bodyPr/>
          <a:lstStyle/>
          <a:p>
            <a:r>
              <a:rPr lang="zh-TW" altLang="en-US" dirty="0">
                <a:latin typeface="+mn-ea"/>
                <a:ea typeface="+mn-ea"/>
              </a:rPr>
              <a:t>表</a:t>
            </a:r>
            <a:r>
              <a:rPr lang="en-US" altLang="zh-TW" dirty="0">
                <a:latin typeface="+mn-ea"/>
                <a:ea typeface="+mn-ea"/>
              </a:rPr>
              <a:t>1</a:t>
            </a:r>
            <a:r>
              <a:rPr lang="zh-TW" altLang="en-US" dirty="0"/>
              <a:t>、國內稻穀收購方式與價格變化</a:t>
            </a:r>
          </a:p>
        </p:txBody>
      </p:sp>
      <p:graphicFrame>
        <p:nvGraphicFramePr>
          <p:cNvPr id="6" name="內容版面配置區 5">
            <a:extLst>
              <a:ext uri="{FF2B5EF4-FFF2-40B4-BE49-F238E27FC236}">
                <a16:creationId xmlns:a16="http://schemas.microsoft.com/office/drawing/2014/main" id="{5175D3A6-A68E-D4DF-D45F-FCDCF3E4769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93874426"/>
              </p:ext>
            </p:extLst>
          </p:nvPr>
        </p:nvGraphicFramePr>
        <p:xfrm>
          <a:off x="179512" y="723057"/>
          <a:ext cx="8712968" cy="54422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9290">
                  <a:extLst>
                    <a:ext uri="{9D8B030D-6E8A-4147-A177-3AD203B41FA5}">
                      <a16:colId xmlns:a16="http://schemas.microsoft.com/office/drawing/2014/main" val="3242519074"/>
                    </a:ext>
                  </a:extLst>
                </a:gridCol>
                <a:gridCol w="2367134">
                  <a:extLst>
                    <a:ext uri="{9D8B030D-6E8A-4147-A177-3AD203B41FA5}">
                      <a16:colId xmlns:a16="http://schemas.microsoft.com/office/drawing/2014/main" val="1449523235"/>
                    </a:ext>
                  </a:extLst>
                </a:gridCol>
                <a:gridCol w="4896544">
                  <a:extLst>
                    <a:ext uri="{9D8B030D-6E8A-4147-A177-3AD203B41FA5}">
                      <a16:colId xmlns:a16="http://schemas.microsoft.com/office/drawing/2014/main" val="760142402"/>
                    </a:ext>
                  </a:extLst>
                </a:gridCol>
              </a:tblGrid>
              <a:tr h="418634"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年別</a:t>
                      </a:r>
                      <a:endParaRPr lang="en-US" altLang="zh-TW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收購方式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調整期別與價格</a:t>
                      </a:r>
                      <a:r>
                        <a:rPr lang="en-US" altLang="zh-TW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(</a:t>
                      </a:r>
                      <a:r>
                        <a:rPr lang="zh-TW" altLang="en-US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元</a:t>
                      </a:r>
                      <a:r>
                        <a:rPr lang="en-US" altLang="zh-TW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/</a:t>
                      </a:r>
                      <a:r>
                        <a:rPr lang="zh-TW" altLang="en-US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公斤稻穀</a:t>
                      </a:r>
                      <a:r>
                        <a:rPr lang="en-US" altLang="zh-TW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)</a:t>
                      </a:r>
                      <a:endParaRPr lang="zh-TW" altLang="en-US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9393325"/>
                  </a:ext>
                </a:extLst>
              </a:tr>
              <a:tr h="418634">
                <a:tc>
                  <a:txBody>
                    <a:bodyPr/>
                    <a:lstStyle/>
                    <a:p>
                      <a:r>
                        <a:rPr lang="zh-TW" altLang="en-US" sz="1600" b="1" dirty="0"/>
                        <a:t>民國</a:t>
                      </a:r>
                      <a:r>
                        <a:rPr lang="en-US" altLang="zh-TW" sz="1600" b="1" dirty="0"/>
                        <a:t>63</a:t>
                      </a:r>
                      <a:r>
                        <a:rPr lang="zh-TW" altLang="en-US" sz="1600" b="1" dirty="0"/>
                        <a:t>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zh-TW" altLang="en-US" sz="1600" b="1" dirty="0">
                          <a:latin typeface="+mj-ea"/>
                          <a:ea typeface="+mj-ea"/>
                        </a:rPr>
                        <a:t>無限制收購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TW" sz="1400" b="1" dirty="0">
                          <a:latin typeface="+mj-ea"/>
                          <a:ea typeface="+mj-ea"/>
                        </a:rPr>
                        <a:t>10</a:t>
                      </a:r>
                      <a:endParaRPr lang="zh-TW" altLang="en-US" sz="1400" b="1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9422796"/>
                  </a:ext>
                </a:extLst>
              </a:tr>
              <a:tr h="41863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dirty="0">
                          <a:latin typeface="+mj-ea"/>
                          <a:ea typeface="+mj-ea"/>
                        </a:rPr>
                        <a:t>民國</a:t>
                      </a:r>
                      <a:r>
                        <a:rPr lang="en-US" altLang="zh-TW" sz="1600" b="1" dirty="0">
                          <a:latin typeface="+mj-ea"/>
                          <a:ea typeface="+mj-ea"/>
                        </a:rPr>
                        <a:t>66</a:t>
                      </a:r>
                      <a:r>
                        <a:rPr lang="zh-TW" altLang="en-US" sz="1600" b="1" dirty="0">
                          <a:latin typeface="+mj-ea"/>
                          <a:ea typeface="+mj-ea"/>
                        </a:rPr>
                        <a:t>年</a:t>
                      </a:r>
                      <a:endParaRPr lang="zh-TW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zh-TW" altLang="en-US" sz="1600" b="1" dirty="0">
                          <a:latin typeface="+mj-ea"/>
                          <a:ea typeface="+mj-ea"/>
                        </a:rPr>
                        <a:t>計劃收購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TW" sz="1400" b="1" dirty="0">
                          <a:latin typeface="+mj-ea"/>
                          <a:ea typeface="+mj-ea"/>
                        </a:rPr>
                        <a:t>11.5</a:t>
                      </a:r>
                      <a:endParaRPr lang="zh-TW" altLang="en-US" sz="1400" b="1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2479950"/>
                  </a:ext>
                </a:extLst>
              </a:tr>
              <a:tr h="41863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民國</a:t>
                      </a:r>
                      <a:r>
                        <a:rPr lang="en-US" altLang="zh-TW" sz="16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67</a:t>
                      </a:r>
                      <a:r>
                        <a:rPr lang="zh-TW" altLang="en-US" sz="16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年</a:t>
                      </a:r>
                      <a:endParaRPr lang="zh-TW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zh-TW" altLang="en-US" sz="1600" b="1" dirty="0">
                          <a:latin typeface="+mj-ea"/>
                          <a:ea typeface="+mj-ea"/>
                        </a:rPr>
                        <a:t>計畫與輔導收購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zh-TW" altLang="en-US" sz="1400" b="1" dirty="0">
                          <a:latin typeface="+mj-ea"/>
                          <a:ea typeface="+mj-ea"/>
                        </a:rPr>
                        <a:t>第一期計畫</a:t>
                      </a:r>
                      <a:r>
                        <a:rPr lang="en-US" altLang="zh-TW" sz="1400" b="1" dirty="0">
                          <a:latin typeface="+mj-ea"/>
                          <a:ea typeface="+mj-ea"/>
                        </a:rPr>
                        <a:t>11.5</a:t>
                      </a:r>
                      <a:r>
                        <a:rPr lang="zh-TW" altLang="en-US" sz="1400" b="1" dirty="0">
                          <a:latin typeface="+mj-ea"/>
                          <a:ea typeface="+mj-ea"/>
                        </a:rPr>
                        <a:t>、輔導</a:t>
                      </a:r>
                      <a:r>
                        <a:rPr lang="en-US" altLang="zh-TW" sz="1400" b="1" dirty="0">
                          <a:latin typeface="+mj-ea"/>
                          <a:ea typeface="+mj-ea"/>
                        </a:rPr>
                        <a:t>9.3</a:t>
                      </a:r>
                      <a:endParaRPr lang="zh-TW" altLang="en-US" sz="1400" b="1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8713825"/>
                  </a:ext>
                </a:extLst>
              </a:tr>
              <a:tr h="41863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民國</a:t>
                      </a:r>
                      <a:r>
                        <a:rPr lang="en-US" altLang="zh-TW" sz="1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68</a:t>
                      </a:r>
                      <a:r>
                        <a:rPr lang="zh-TW" altLang="en-US" sz="1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年</a:t>
                      </a:r>
                      <a:endParaRPr lang="zh-TW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kern="1200" dirty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+mn-cs"/>
                        </a:rPr>
                        <a:t>計畫與輔導收購</a:t>
                      </a:r>
                      <a:endParaRPr lang="zh-TW" altLang="en-US" sz="1600" b="1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b="1" kern="1200" dirty="0">
                          <a:solidFill>
                            <a:schemeClr val="dk1"/>
                          </a:solidFill>
                          <a:latin typeface="+mj-ea"/>
                          <a:ea typeface="+mj-ea"/>
                          <a:cs typeface="+mn-cs"/>
                        </a:rPr>
                        <a:t>第一期計畫</a:t>
                      </a:r>
                      <a:r>
                        <a:rPr lang="en-US" altLang="zh-TW" sz="1400" b="1" kern="1200" dirty="0">
                          <a:solidFill>
                            <a:schemeClr val="dk1"/>
                          </a:solidFill>
                          <a:latin typeface="+mj-ea"/>
                          <a:ea typeface="+mj-ea"/>
                          <a:cs typeface="+mn-cs"/>
                        </a:rPr>
                        <a:t>12.5</a:t>
                      </a:r>
                      <a:r>
                        <a:rPr lang="zh-TW" altLang="en-US" sz="1400" b="1" kern="1200" dirty="0">
                          <a:solidFill>
                            <a:schemeClr val="dk1"/>
                          </a:solidFill>
                          <a:latin typeface="+mj-ea"/>
                          <a:ea typeface="+mj-ea"/>
                          <a:cs typeface="+mn-cs"/>
                        </a:rPr>
                        <a:t>、輔導</a:t>
                      </a:r>
                      <a:r>
                        <a:rPr lang="en-US" altLang="zh-TW" sz="1400" b="1" kern="1200" dirty="0">
                          <a:solidFill>
                            <a:schemeClr val="dk1"/>
                          </a:solidFill>
                          <a:latin typeface="+mj-ea"/>
                          <a:ea typeface="+mj-ea"/>
                          <a:cs typeface="+mn-cs"/>
                        </a:rPr>
                        <a:t>11</a:t>
                      </a:r>
                      <a:r>
                        <a:rPr lang="zh-TW" altLang="en-US" sz="1400" b="1" kern="1200" dirty="0">
                          <a:solidFill>
                            <a:schemeClr val="dk1"/>
                          </a:solidFill>
                          <a:latin typeface="+mj-ea"/>
                          <a:ea typeface="+mj-ea"/>
                          <a:cs typeface="+mn-cs"/>
                        </a:rPr>
                        <a:t>；第二期計畫</a:t>
                      </a:r>
                      <a:r>
                        <a:rPr lang="en-US" altLang="zh-TW" sz="1400" b="1" kern="1200" dirty="0">
                          <a:solidFill>
                            <a:schemeClr val="dk1"/>
                          </a:solidFill>
                          <a:latin typeface="+mj-ea"/>
                          <a:ea typeface="+mj-ea"/>
                          <a:cs typeface="+mn-cs"/>
                        </a:rPr>
                        <a:t>14</a:t>
                      </a:r>
                      <a:r>
                        <a:rPr lang="zh-TW" altLang="en-US" sz="1400" b="1" kern="1200" dirty="0">
                          <a:solidFill>
                            <a:schemeClr val="dk1"/>
                          </a:solidFill>
                          <a:latin typeface="+mj-ea"/>
                          <a:ea typeface="+mj-ea"/>
                          <a:cs typeface="+mn-cs"/>
                        </a:rPr>
                        <a:t>、輔導</a:t>
                      </a:r>
                      <a:r>
                        <a:rPr lang="en-US" altLang="zh-TW" sz="1400" b="1" kern="1200" dirty="0">
                          <a:solidFill>
                            <a:schemeClr val="dk1"/>
                          </a:solidFill>
                          <a:latin typeface="+mj-ea"/>
                          <a:ea typeface="+mj-ea"/>
                          <a:cs typeface="+mn-cs"/>
                        </a:rPr>
                        <a:t>11</a:t>
                      </a:r>
                      <a:endParaRPr lang="zh-TW" altLang="en-US" sz="1600" b="1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2162724"/>
                  </a:ext>
                </a:extLst>
              </a:tr>
              <a:tr h="41863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民國</a:t>
                      </a:r>
                      <a:r>
                        <a:rPr lang="en-US" altLang="zh-TW" sz="1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69</a:t>
                      </a:r>
                      <a:r>
                        <a:rPr lang="zh-TW" altLang="en-US" sz="1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年</a:t>
                      </a:r>
                      <a:endParaRPr lang="zh-TW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kern="1200" dirty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+mn-cs"/>
                        </a:rPr>
                        <a:t>計畫與輔導收購</a:t>
                      </a:r>
                      <a:endParaRPr lang="zh-TW" altLang="en-US" sz="1600" b="1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b="1" kern="1200" dirty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+mn-cs"/>
                        </a:rPr>
                        <a:t>第一期計畫</a:t>
                      </a:r>
                      <a:r>
                        <a:rPr lang="en-US" altLang="zh-TW" sz="1400" b="1" kern="1200" dirty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+mn-cs"/>
                        </a:rPr>
                        <a:t>14.5</a:t>
                      </a:r>
                      <a:r>
                        <a:rPr lang="zh-TW" altLang="en-US" sz="1400" b="1" kern="1200" dirty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+mn-cs"/>
                        </a:rPr>
                        <a:t>、輔導</a:t>
                      </a:r>
                      <a:r>
                        <a:rPr lang="en-US" altLang="zh-TW" sz="1400" b="1" kern="1200" dirty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+mn-cs"/>
                        </a:rPr>
                        <a:t>12.8</a:t>
                      </a:r>
                      <a:r>
                        <a:rPr lang="zh-TW" altLang="en-US" sz="1400" b="1" kern="1200" dirty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+mn-cs"/>
                        </a:rPr>
                        <a:t>；第二期計畫</a:t>
                      </a:r>
                      <a:r>
                        <a:rPr lang="en-US" altLang="zh-TW" sz="1400" b="1" kern="1200" dirty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+mn-cs"/>
                        </a:rPr>
                        <a:t>16.6</a:t>
                      </a:r>
                      <a:r>
                        <a:rPr lang="zh-TW" altLang="en-US" sz="1400" b="1" kern="1200" dirty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+mn-cs"/>
                        </a:rPr>
                        <a:t>、輔導</a:t>
                      </a:r>
                      <a:r>
                        <a:rPr lang="en-US" altLang="zh-TW" sz="1400" b="1" kern="1200" dirty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+mn-cs"/>
                        </a:rPr>
                        <a:t>14.5</a:t>
                      </a:r>
                      <a:endParaRPr lang="zh-TW" altLang="en-US" sz="1600" b="1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9601831"/>
                  </a:ext>
                </a:extLst>
              </a:tr>
              <a:tr h="418634">
                <a:tc>
                  <a:txBody>
                    <a:bodyPr/>
                    <a:lstStyle/>
                    <a:p>
                      <a:r>
                        <a:rPr lang="zh-TW" altLang="en-US" b="1" dirty="0"/>
                        <a:t>民國</a:t>
                      </a:r>
                      <a:r>
                        <a:rPr lang="en-US" altLang="zh-TW" b="1" dirty="0"/>
                        <a:t>71</a:t>
                      </a:r>
                      <a:r>
                        <a:rPr lang="zh-TW" altLang="en-US" b="1" dirty="0"/>
                        <a:t>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kern="1200" dirty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+mn-cs"/>
                        </a:rPr>
                        <a:t>計畫與輔導收購</a:t>
                      </a:r>
                      <a:endParaRPr lang="zh-TW" altLang="en-US" sz="1600" b="1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第一期計畫</a:t>
                      </a:r>
                      <a:r>
                        <a:rPr lang="en-US" altLang="zh-TW" sz="14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18.8</a:t>
                      </a:r>
                      <a:r>
                        <a:rPr lang="zh-TW" altLang="en-US" sz="14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、輔導</a:t>
                      </a:r>
                      <a:r>
                        <a:rPr lang="en-US" altLang="zh-TW" sz="14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15.8</a:t>
                      </a:r>
                      <a:endParaRPr lang="zh-TW" altLang="en-US" sz="1600" b="1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0454171"/>
                  </a:ext>
                </a:extLst>
              </a:tr>
              <a:tr h="418634">
                <a:tc>
                  <a:txBody>
                    <a:bodyPr/>
                    <a:lstStyle/>
                    <a:p>
                      <a:r>
                        <a:rPr lang="zh-TW" altLang="en-US" b="1" dirty="0"/>
                        <a:t>民國</a:t>
                      </a:r>
                      <a:r>
                        <a:rPr lang="en-US" altLang="zh-TW" b="1" dirty="0"/>
                        <a:t>78</a:t>
                      </a:r>
                      <a:r>
                        <a:rPr lang="zh-TW" altLang="en-US" b="1" dirty="0"/>
                        <a:t>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kern="1200" dirty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+mn-cs"/>
                        </a:rPr>
                        <a:t>計畫與輔導收購</a:t>
                      </a:r>
                      <a:endParaRPr lang="zh-TW" altLang="en-US" sz="1600" b="1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第一期計畫</a:t>
                      </a:r>
                      <a:r>
                        <a:rPr lang="en-US" altLang="zh-TW" sz="14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19</a:t>
                      </a:r>
                      <a:r>
                        <a:rPr lang="zh-TW" altLang="en-US" sz="14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、輔導</a:t>
                      </a:r>
                      <a:r>
                        <a:rPr lang="en-US" altLang="zh-TW" sz="14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16.5</a:t>
                      </a:r>
                      <a:endParaRPr lang="zh-TW" altLang="en-US" sz="1600" b="1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1340177"/>
                  </a:ext>
                </a:extLst>
              </a:tr>
              <a:tr h="418634">
                <a:tc>
                  <a:txBody>
                    <a:bodyPr/>
                    <a:lstStyle/>
                    <a:p>
                      <a:r>
                        <a:rPr lang="zh-TW" altLang="en-US" b="1" dirty="0"/>
                        <a:t>民國</a:t>
                      </a:r>
                      <a:r>
                        <a:rPr lang="en-US" altLang="zh-TW" b="1" dirty="0"/>
                        <a:t>82</a:t>
                      </a:r>
                      <a:r>
                        <a:rPr lang="zh-TW" altLang="en-US" b="1" dirty="0"/>
                        <a:t>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kern="1200" dirty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+mn-cs"/>
                        </a:rPr>
                        <a:t>計畫與輔導收購</a:t>
                      </a:r>
                      <a:endParaRPr lang="zh-TW" altLang="en-US" sz="1600" b="1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第一期計畫</a:t>
                      </a:r>
                      <a:r>
                        <a:rPr lang="en-US" altLang="zh-TW" sz="14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19</a:t>
                      </a:r>
                      <a:r>
                        <a:rPr lang="zh-TW" altLang="en-US" sz="14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、輔導</a:t>
                      </a:r>
                      <a:r>
                        <a:rPr lang="en-US" altLang="zh-TW" sz="14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16.5</a:t>
                      </a:r>
                      <a:r>
                        <a:rPr lang="zh-TW" altLang="en-US" sz="14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；第二期計畫</a:t>
                      </a:r>
                      <a:r>
                        <a:rPr lang="en-US" altLang="zh-TW" sz="14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21</a:t>
                      </a:r>
                      <a:r>
                        <a:rPr lang="zh-TW" altLang="en-US" sz="14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、輔導</a:t>
                      </a:r>
                      <a:r>
                        <a:rPr lang="en-US" altLang="zh-TW" sz="14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18</a:t>
                      </a:r>
                      <a:endParaRPr lang="zh-TW" altLang="en-US" sz="1600" b="1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2504860"/>
                  </a:ext>
                </a:extLst>
              </a:tr>
              <a:tr h="418634">
                <a:tc>
                  <a:txBody>
                    <a:bodyPr/>
                    <a:lstStyle/>
                    <a:p>
                      <a:r>
                        <a:rPr lang="zh-TW" altLang="en-US" b="1" dirty="0"/>
                        <a:t>民國</a:t>
                      </a:r>
                      <a:r>
                        <a:rPr lang="en-US" altLang="zh-TW" b="1" dirty="0"/>
                        <a:t>92</a:t>
                      </a:r>
                      <a:r>
                        <a:rPr lang="zh-TW" altLang="en-US" b="1" dirty="0"/>
                        <a:t>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zh-TW" altLang="en-US" sz="1600" b="1" dirty="0">
                          <a:latin typeface="+mj-ea"/>
                          <a:ea typeface="+mj-ea"/>
                        </a:rPr>
                        <a:t>計畫、輔導、餘糧收購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第一期計畫</a:t>
                      </a:r>
                      <a:r>
                        <a:rPr lang="en-US" altLang="zh-TW" sz="14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21</a:t>
                      </a:r>
                      <a:r>
                        <a:rPr lang="zh-TW" altLang="en-US" sz="14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、輔導</a:t>
                      </a:r>
                      <a:r>
                        <a:rPr lang="en-US" altLang="zh-TW" sz="14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18</a:t>
                      </a:r>
                      <a:r>
                        <a:rPr lang="zh-TW" altLang="en-US" sz="14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；第二期計畫</a:t>
                      </a:r>
                      <a:r>
                        <a:rPr lang="en-US" altLang="zh-TW" sz="14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21</a:t>
                      </a:r>
                      <a:r>
                        <a:rPr lang="zh-TW" altLang="en-US" sz="14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、輔導</a:t>
                      </a:r>
                      <a:r>
                        <a:rPr lang="en-US" altLang="zh-TW" sz="14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18</a:t>
                      </a:r>
                      <a:r>
                        <a:rPr lang="zh-TW" altLang="en-US" sz="14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、餘糧</a:t>
                      </a:r>
                      <a:r>
                        <a:rPr lang="en-US" altLang="zh-TW" sz="14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16.6</a:t>
                      </a:r>
                      <a:endParaRPr lang="zh-TW" altLang="en-US" sz="1400" b="1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7155863"/>
                  </a:ext>
                </a:extLst>
              </a:tr>
              <a:tr h="418634">
                <a:tc>
                  <a:txBody>
                    <a:bodyPr/>
                    <a:lstStyle/>
                    <a:p>
                      <a:r>
                        <a:rPr lang="zh-TW" altLang="en-US" b="1" dirty="0"/>
                        <a:t>民國</a:t>
                      </a:r>
                      <a:r>
                        <a:rPr lang="en-US" altLang="zh-TW" b="1" dirty="0"/>
                        <a:t>97</a:t>
                      </a:r>
                      <a:r>
                        <a:rPr lang="zh-TW" altLang="en-US" b="1" dirty="0"/>
                        <a:t>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kern="1200" dirty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+mn-cs"/>
                        </a:rPr>
                        <a:t>計畫、輔導、餘糧收購</a:t>
                      </a:r>
                      <a:endParaRPr lang="zh-TW" altLang="en-US" sz="1600" b="1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第一期計畫</a:t>
                      </a:r>
                      <a:r>
                        <a:rPr lang="en-US" altLang="zh-TW" sz="14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23</a:t>
                      </a:r>
                      <a:r>
                        <a:rPr lang="zh-TW" altLang="en-US" sz="14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、輔導</a:t>
                      </a:r>
                      <a:r>
                        <a:rPr lang="en-US" altLang="zh-TW" sz="14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20</a:t>
                      </a:r>
                      <a:r>
                        <a:rPr lang="zh-TW" altLang="en-US" sz="14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、餘糧</a:t>
                      </a:r>
                      <a:r>
                        <a:rPr lang="en-US" altLang="zh-TW" sz="14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18.6</a:t>
                      </a:r>
                      <a:endParaRPr lang="zh-TW" altLang="en-US" sz="1600" b="1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021982"/>
                  </a:ext>
                </a:extLst>
              </a:tr>
              <a:tr h="418634">
                <a:tc>
                  <a:txBody>
                    <a:bodyPr/>
                    <a:lstStyle/>
                    <a:p>
                      <a:r>
                        <a:rPr lang="zh-TW" altLang="en-US" b="1" dirty="0"/>
                        <a:t>民國</a:t>
                      </a:r>
                      <a:r>
                        <a:rPr lang="en-US" altLang="zh-TW" b="1" dirty="0"/>
                        <a:t>100</a:t>
                      </a:r>
                      <a:r>
                        <a:rPr lang="zh-TW" altLang="en-US" b="1" dirty="0"/>
                        <a:t>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kern="1200" dirty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+mn-cs"/>
                        </a:rPr>
                        <a:t>計畫、輔導、餘糧收購</a:t>
                      </a:r>
                      <a:endParaRPr lang="zh-TW" altLang="en-US" sz="1600" b="1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第一期計畫</a:t>
                      </a:r>
                      <a:r>
                        <a:rPr lang="en-US" altLang="zh-TW" sz="16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26</a:t>
                      </a:r>
                      <a:r>
                        <a:rPr lang="zh-TW" altLang="en-US" sz="16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、輔導</a:t>
                      </a:r>
                      <a:r>
                        <a:rPr lang="en-US" altLang="zh-TW" sz="16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23</a:t>
                      </a:r>
                      <a:r>
                        <a:rPr lang="zh-TW" altLang="en-US" sz="16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、餘糧</a:t>
                      </a:r>
                      <a:r>
                        <a:rPr lang="en-US" altLang="zh-TW" sz="16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21.6</a:t>
                      </a:r>
                      <a:endParaRPr lang="zh-TW" altLang="en-US" sz="1600" b="1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1078028"/>
                  </a:ext>
                </a:extLst>
              </a:tr>
              <a:tr h="418634">
                <a:tc>
                  <a:txBody>
                    <a:bodyPr/>
                    <a:lstStyle/>
                    <a:p>
                      <a:r>
                        <a:rPr lang="zh-TW" altLang="en-US" b="1" dirty="0"/>
                        <a:t>民國</a:t>
                      </a:r>
                      <a:r>
                        <a:rPr lang="en-US" altLang="zh-TW" b="1" dirty="0"/>
                        <a:t>114</a:t>
                      </a:r>
                      <a:r>
                        <a:rPr lang="zh-TW" altLang="en-US" b="1" dirty="0"/>
                        <a:t>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kern="1200" dirty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+mn-cs"/>
                        </a:rPr>
                        <a:t>計畫、輔導、餘糧收購</a:t>
                      </a:r>
                      <a:endParaRPr lang="zh-TW" altLang="en-US" sz="1600" b="1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第一期計畫</a:t>
                      </a:r>
                      <a:r>
                        <a:rPr lang="en-US" altLang="zh-TW" sz="16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26</a:t>
                      </a:r>
                      <a:r>
                        <a:rPr lang="zh-TW" altLang="en-US" sz="16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、輔導</a:t>
                      </a:r>
                      <a:r>
                        <a:rPr lang="en-US" altLang="zh-TW" sz="16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24.5</a:t>
                      </a:r>
                      <a:r>
                        <a:rPr lang="zh-TW" altLang="en-US" sz="16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、餘糧</a:t>
                      </a:r>
                      <a:r>
                        <a:rPr lang="en-US" altLang="zh-TW" sz="16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21.6</a:t>
                      </a:r>
                      <a:endParaRPr lang="zh-TW" altLang="en-US" sz="1600" b="1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6672544"/>
                  </a:ext>
                </a:extLst>
              </a:tr>
            </a:tbl>
          </a:graphicData>
        </a:graphic>
      </p:graphicFrame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991B9A4D-ABB3-F37F-3416-192B7CAAA7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66764" y="6490850"/>
            <a:ext cx="5112568" cy="457200"/>
          </a:xfrm>
        </p:spPr>
        <p:txBody>
          <a:bodyPr/>
          <a:lstStyle/>
          <a:p>
            <a:pPr>
              <a:defRPr/>
            </a:pPr>
            <a:r>
              <a:rPr lang="zh-TW" altLang="en-US" sz="1400" dirty="0">
                <a:latin typeface="+mj-ea"/>
                <a:ea typeface="+mj-ea"/>
              </a:rPr>
              <a:t>資料來源：農糧署資料整理。</a:t>
            </a:r>
          </a:p>
          <a:p>
            <a:pPr>
              <a:defRPr/>
            </a:pPr>
            <a:endParaRPr lang="en-US" altLang="zh-TW" dirty="0">
              <a:solidFill>
                <a:srgbClr val="000000"/>
              </a:solidFill>
            </a:endParaRPr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ED5A6B08-2EF5-E240-60EA-AAA54D477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EA7E95-61F9-4D6C-8F6E-F6227A3E4988}" type="slidenum">
              <a:rPr lang="en-US" altLang="zh-TW" smtClean="0">
                <a:solidFill>
                  <a:srgbClr val="000000"/>
                </a:solidFill>
              </a:rPr>
              <a:pPr>
                <a:defRPr/>
              </a:pPr>
              <a:t>10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15593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92CD6F-2094-32E7-2688-66E66B36D6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E1C7A76-D64B-A0E5-D9E4-2F36740598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2332"/>
            <a:ext cx="6624735" cy="720725"/>
          </a:xfrm>
        </p:spPr>
        <p:txBody>
          <a:bodyPr/>
          <a:lstStyle/>
          <a:p>
            <a:r>
              <a:rPr lang="zh-TW" altLang="en-US" dirty="0">
                <a:latin typeface="+mn-ea"/>
                <a:ea typeface="+mn-ea"/>
              </a:rPr>
              <a:t>表</a:t>
            </a:r>
            <a:r>
              <a:rPr lang="en-US" altLang="zh-TW" dirty="0">
                <a:latin typeface="+mn-ea"/>
                <a:ea typeface="+mn-ea"/>
              </a:rPr>
              <a:t>2</a:t>
            </a:r>
            <a:r>
              <a:rPr lang="zh-TW" altLang="en-US" dirty="0"/>
              <a:t>、國內每公頃稻穀收購數量變化</a:t>
            </a:r>
          </a:p>
        </p:txBody>
      </p:sp>
      <p:graphicFrame>
        <p:nvGraphicFramePr>
          <p:cNvPr id="6" name="內容版面配置區 5">
            <a:extLst>
              <a:ext uri="{FF2B5EF4-FFF2-40B4-BE49-F238E27FC236}">
                <a16:creationId xmlns:a16="http://schemas.microsoft.com/office/drawing/2014/main" id="{1FD65A1A-E98B-E03B-6D11-0AD979E5CAB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0279780"/>
              </p:ext>
            </p:extLst>
          </p:nvPr>
        </p:nvGraphicFramePr>
        <p:xfrm>
          <a:off x="179512" y="721034"/>
          <a:ext cx="8784976" cy="5516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9459">
                  <a:extLst>
                    <a:ext uri="{9D8B030D-6E8A-4147-A177-3AD203B41FA5}">
                      <a16:colId xmlns:a16="http://schemas.microsoft.com/office/drawing/2014/main" val="3242519074"/>
                    </a:ext>
                  </a:extLst>
                </a:gridCol>
                <a:gridCol w="2323299">
                  <a:extLst>
                    <a:ext uri="{9D8B030D-6E8A-4147-A177-3AD203B41FA5}">
                      <a16:colId xmlns:a16="http://schemas.microsoft.com/office/drawing/2014/main" val="1449523235"/>
                    </a:ext>
                  </a:extLst>
                </a:gridCol>
                <a:gridCol w="5082218">
                  <a:extLst>
                    <a:ext uri="{9D8B030D-6E8A-4147-A177-3AD203B41FA5}">
                      <a16:colId xmlns:a16="http://schemas.microsoft.com/office/drawing/2014/main" val="760142402"/>
                    </a:ext>
                  </a:extLst>
                </a:gridCol>
              </a:tblGrid>
              <a:tr h="489567"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年別</a:t>
                      </a:r>
                      <a:endParaRPr lang="en-US" altLang="zh-TW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收購方式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收購數量</a:t>
                      </a:r>
                      <a:r>
                        <a:rPr lang="en-US" altLang="zh-TW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(</a:t>
                      </a:r>
                      <a:r>
                        <a:rPr lang="zh-TW" altLang="en-US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公斤稻穀</a:t>
                      </a:r>
                      <a:r>
                        <a:rPr lang="en-US" altLang="zh-TW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/</a:t>
                      </a:r>
                      <a:r>
                        <a:rPr lang="zh-TW" altLang="en-US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公頃</a:t>
                      </a:r>
                      <a:r>
                        <a:rPr lang="en-US" altLang="zh-TW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)</a:t>
                      </a:r>
                      <a:endParaRPr lang="zh-TW" altLang="en-US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9393325"/>
                  </a:ext>
                </a:extLst>
              </a:tr>
              <a:tr h="489567">
                <a:tc>
                  <a:txBody>
                    <a:bodyPr/>
                    <a:lstStyle/>
                    <a:p>
                      <a:r>
                        <a:rPr lang="zh-TW" altLang="en-US" sz="1600" b="1" dirty="0"/>
                        <a:t>民國</a:t>
                      </a:r>
                      <a:r>
                        <a:rPr lang="en-US" altLang="zh-TW" sz="1600" b="1" dirty="0"/>
                        <a:t>63</a:t>
                      </a:r>
                      <a:r>
                        <a:rPr lang="zh-TW" altLang="en-US" sz="1600" b="1" dirty="0"/>
                        <a:t>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zh-TW" altLang="en-US" sz="1600" b="1" dirty="0">
                          <a:latin typeface="+mj-ea"/>
                          <a:ea typeface="+mj-ea"/>
                        </a:rPr>
                        <a:t>無限制收購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zh-TW" altLang="en-US" sz="1600" b="1" dirty="0">
                          <a:latin typeface="+mn-ea"/>
                          <a:ea typeface="+mn-ea"/>
                        </a:rPr>
                        <a:t>無數量限制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9422796"/>
                  </a:ext>
                </a:extLst>
              </a:tr>
              <a:tr h="48956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dirty="0">
                          <a:latin typeface="+mj-ea"/>
                          <a:ea typeface="+mj-ea"/>
                        </a:rPr>
                        <a:t>民國</a:t>
                      </a:r>
                      <a:r>
                        <a:rPr lang="en-US" altLang="zh-TW" sz="1600" b="1" dirty="0">
                          <a:latin typeface="+mj-ea"/>
                          <a:ea typeface="+mj-ea"/>
                        </a:rPr>
                        <a:t>66</a:t>
                      </a:r>
                      <a:r>
                        <a:rPr lang="zh-TW" altLang="en-US" sz="1600" b="1" dirty="0">
                          <a:latin typeface="+mj-ea"/>
                          <a:ea typeface="+mj-ea"/>
                        </a:rPr>
                        <a:t>年</a:t>
                      </a:r>
                      <a:endParaRPr lang="zh-TW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zh-TW" altLang="en-US" sz="1600" b="1" dirty="0">
                          <a:latin typeface="+mj-ea"/>
                          <a:ea typeface="+mj-ea"/>
                        </a:rPr>
                        <a:t>計劃收購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TW" sz="1600" b="1" dirty="0">
                          <a:latin typeface="+mn-ea"/>
                          <a:ea typeface="+mn-ea"/>
                        </a:rPr>
                        <a:t>970</a:t>
                      </a:r>
                      <a:endParaRPr lang="zh-TW" altLang="en-US" sz="1600" b="1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2479950"/>
                  </a:ext>
                </a:extLst>
              </a:tr>
              <a:tr h="48956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民國</a:t>
                      </a:r>
                      <a:r>
                        <a:rPr lang="en-US" altLang="zh-TW" sz="16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67</a:t>
                      </a:r>
                      <a:r>
                        <a:rPr lang="zh-TW" altLang="en-US" sz="16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年</a:t>
                      </a:r>
                      <a:endParaRPr lang="zh-TW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zh-TW" altLang="en-US" sz="1600" b="1" dirty="0">
                          <a:latin typeface="+mj-ea"/>
                          <a:ea typeface="+mj-ea"/>
                        </a:rPr>
                        <a:t>計畫與輔導收購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zh-TW" altLang="en-US" sz="1600" b="1" dirty="0">
                          <a:latin typeface="+mn-ea"/>
                          <a:ea typeface="+mn-ea"/>
                        </a:rPr>
                        <a:t>一期計畫</a:t>
                      </a:r>
                      <a:r>
                        <a:rPr lang="en-US" altLang="zh-TW" sz="1600" b="1" dirty="0">
                          <a:latin typeface="+mn-ea"/>
                          <a:ea typeface="+mn-ea"/>
                        </a:rPr>
                        <a:t>970</a:t>
                      </a:r>
                      <a:r>
                        <a:rPr lang="zh-TW" altLang="en-US" sz="1600" b="1" dirty="0">
                          <a:latin typeface="+mn-ea"/>
                          <a:ea typeface="+mn-ea"/>
                        </a:rPr>
                        <a:t>、輔導</a:t>
                      </a:r>
                      <a:r>
                        <a:rPr lang="en-US" altLang="zh-TW" sz="1600" b="1" dirty="0">
                          <a:latin typeface="+mn-ea"/>
                          <a:ea typeface="+mn-ea"/>
                        </a:rPr>
                        <a:t>600</a:t>
                      </a:r>
                      <a:r>
                        <a:rPr lang="zh-TW" altLang="en-US" sz="1600" b="1" dirty="0">
                          <a:latin typeface="+mn-ea"/>
                          <a:ea typeface="+mn-ea"/>
                        </a:rPr>
                        <a:t>至</a:t>
                      </a:r>
                      <a:r>
                        <a:rPr lang="en-US" altLang="zh-TW" sz="1600" b="1" dirty="0">
                          <a:latin typeface="+mn-ea"/>
                          <a:ea typeface="+mn-ea"/>
                        </a:rPr>
                        <a:t>3000</a:t>
                      </a:r>
                      <a:endParaRPr lang="zh-TW" altLang="en-US" sz="1600" b="1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8713825"/>
                  </a:ext>
                </a:extLst>
              </a:tr>
              <a:tr h="489567">
                <a:tc>
                  <a:txBody>
                    <a:bodyPr/>
                    <a:lstStyle/>
                    <a:p>
                      <a:r>
                        <a:rPr lang="zh-TW" altLang="en-US" b="1" dirty="0"/>
                        <a:t>民國</a:t>
                      </a:r>
                      <a:r>
                        <a:rPr lang="en-US" altLang="zh-TW" b="1" dirty="0"/>
                        <a:t>78</a:t>
                      </a:r>
                      <a:r>
                        <a:rPr lang="zh-TW" altLang="en-US" b="1" dirty="0"/>
                        <a:t>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kern="1200" dirty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+mn-cs"/>
                        </a:rPr>
                        <a:t>計畫與輔導收購</a:t>
                      </a:r>
                      <a:endParaRPr lang="zh-TW" altLang="en-US" sz="1600" b="1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一期計畫</a:t>
                      </a:r>
                      <a:r>
                        <a:rPr lang="en-US" altLang="zh-TW" sz="16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1600</a:t>
                      </a:r>
                      <a:r>
                        <a:rPr lang="zh-TW" altLang="en-US" sz="16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、輔導</a:t>
                      </a:r>
                      <a:r>
                        <a:rPr lang="en-US" altLang="zh-TW" sz="16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1200</a:t>
                      </a:r>
                      <a:r>
                        <a:rPr lang="zh-TW" altLang="en-US" sz="16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；二期計畫</a:t>
                      </a:r>
                      <a:r>
                        <a:rPr lang="en-US" altLang="zh-TW" sz="16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1200</a:t>
                      </a:r>
                      <a:r>
                        <a:rPr lang="zh-TW" altLang="en-US" sz="16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、輔導</a:t>
                      </a:r>
                      <a:r>
                        <a:rPr lang="en-US" altLang="zh-TW" sz="16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800</a:t>
                      </a:r>
                      <a:endParaRPr lang="zh-TW" altLang="en-US" sz="1600" b="1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1340177"/>
                  </a:ext>
                </a:extLst>
              </a:tr>
              <a:tr h="489567">
                <a:tc>
                  <a:txBody>
                    <a:bodyPr/>
                    <a:lstStyle/>
                    <a:p>
                      <a:r>
                        <a:rPr lang="zh-TW" altLang="en-US" b="1" dirty="0"/>
                        <a:t>民國</a:t>
                      </a:r>
                      <a:r>
                        <a:rPr lang="en-US" altLang="zh-TW" b="1" dirty="0"/>
                        <a:t>82</a:t>
                      </a:r>
                      <a:r>
                        <a:rPr lang="zh-TW" altLang="en-US" b="1" dirty="0"/>
                        <a:t>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kern="1200" dirty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+mn-cs"/>
                        </a:rPr>
                        <a:t>計畫與輔導收購</a:t>
                      </a:r>
                      <a:endParaRPr lang="zh-TW" altLang="en-US" sz="1600" b="1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一期計畫</a:t>
                      </a:r>
                      <a:r>
                        <a:rPr lang="en-US" altLang="zh-TW" sz="16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1920</a:t>
                      </a:r>
                      <a:r>
                        <a:rPr lang="zh-TW" altLang="en-US" sz="16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、輔導</a:t>
                      </a:r>
                      <a:r>
                        <a:rPr lang="en-US" altLang="zh-TW" sz="16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1200</a:t>
                      </a:r>
                      <a:r>
                        <a:rPr lang="zh-TW" altLang="en-US" sz="16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，二期計畫</a:t>
                      </a:r>
                      <a:r>
                        <a:rPr lang="en-US" altLang="zh-TW" sz="16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1440</a:t>
                      </a:r>
                      <a:r>
                        <a:rPr lang="zh-TW" altLang="en-US" sz="16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、輔導</a:t>
                      </a:r>
                      <a:r>
                        <a:rPr lang="en-US" altLang="zh-TW" sz="16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800</a:t>
                      </a:r>
                      <a:endParaRPr lang="zh-TW" altLang="en-US" sz="1600" b="1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2504860"/>
                  </a:ext>
                </a:extLst>
              </a:tr>
              <a:tr h="608901">
                <a:tc>
                  <a:txBody>
                    <a:bodyPr/>
                    <a:lstStyle/>
                    <a:p>
                      <a:r>
                        <a:rPr lang="zh-TW" altLang="en-US" b="1" dirty="0"/>
                        <a:t>民國</a:t>
                      </a:r>
                      <a:r>
                        <a:rPr lang="en-US" altLang="zh-TW" b="1" dirty="0"/>
                        <a:t>92</a:t>
                      </a:r>
                      <a:r>
                        <a:rPr lang="zh-TW" altLang="en-US" b="1" dirty="0"/>
                        <a:t>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zh-TW" altLang="en-US" sz="1600" b="1" dirty="0">
                          <a:latin typeface="+mj-ea"/>
                          <a:ea typeface="+mj-ea"/>
                        </a:rPr>
                        <a:t>計畫、輔導、餘糧收購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一期計畫</a:t>
                      </a:r>
                      <a:r>
                        <a:rPr lang="en-US" altLang="zh-TW" sz="16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1920</a:t>
                      </a:r>
                      <a:r>
                        <a:rPr lang="zh-TW" altLang="en-US" sz="16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、輔導</a:t>
                      </a:r>
                      <a:r>
                        <a:rPr lang="en-US" altLang="zh-TW" sz="16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1200</a:t>
                      </a:r>
                      <a:r>
                        <a:rPr lang="zh-TW" altLang="en-US" sz="16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；</a:t>
                      </a:r>
                      <a:endParaRPr lang="en-US" altLang="zh-TW" sz="1600" b="1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二期計畫</a:t>
                      </a:r>
                      <a:r>
                        <a:rPr lang="en-US" altLang="zh-TW" sz="16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1440</a:t>
                      </a:r>
                      <a:r>
                        <a:rPr lang="zh-TW" altLang="en-US" sz="16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、輔導</a:t>
                      </a:r>
                      <a:r>
                        <a:rPr lang="en-US" altLang="zh-TW" sz="16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800</a:t>
                      </a:r>
                      <a:r>
                        <a:rPr lang="zh-TW" altLang="en-US" sz="16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、餘糧</a:t>
                      </a:r>
                      <a:r>
                        <a:rPr lang="en-US" altLang="zh-TW" sz="16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2360</a:t>
                      </a:r>
                      <a:endParaRPr lang="zh-TW" altLang="en-US" sz="1600" b="1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7155863"/>
                  </a:ext>
                </a:extLst>
              </a:tr>
              <a:tr h="608901">
                <a:tc>
                  <a:txBody>
                    <a:bodyPr/>
                    <a:lstStyle/>
                    <a:p>
                      <a:r>
                        <a:rPr lang="zh-TW" altLang="en-US" b="1" dirty="0"/>
                        <a:t>民國</a:t>
                      </a:r>
                      <a:r>
                        <a:rPr lang="en-US" altLang="zh-TW" b="1" dirty="0"/>
                        <a:t>97</a:t>
                      </a:r>
                      <a:r>
                        <a:rPr lang="zh-TW" altLang="en-US" b="1" dirty="0"/>
                        <a:t>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kern="1200" dirty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+mn-cs"/>
                        </a:rPr>
                        <a:t>計畫、輔導、餘糧收購</a:t>
                      </a:r>
                      <a:endParaRPr lang="zh-TW" altLang="en-US" sz="1600" b="1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一期計畫</a:t>
                      </a:r>
                      <a:r>
                        <a:rPr lang="en-US" altLang="zh-TW" sz="16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1920</a:t>
                      </a:r>
                      <a:r>
                        <a:rPr lang="zh-TW" altLang="en-US" sz="16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、輔導</a:t>
                      </a:r>
                      <a:r>
                        <a:rPr lang="en-US" altLang="zh-TW" sz="16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1200</a:t>
                      </a:r>
                      <a:r>
                        <a:rPr lang="zh-TW" altLang="en-US" sz="16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、餘糧</a:t>
                      </a:r>
                      <a:r>
                        <a:rPr lang="en-US" altLang="zh-TW" sz="16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3000</a:t>
                      </a:r>
                      <a:r>
                        <a:rPr lang="zh-TW" altLang="en-US" sz="16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，</a:t>
                      </a:r>
                      <a:endParaRPr lang="en-US" altLang="zh-TW" sz="1600" b="1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二期計畫</a:t>
                      </a:r>
                      <a:r>
                        <a:rPr lang="en-US" altLang="zh-TW" sz="16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1440</a:t>
                      </a:r>
                      <a:r>
                        <a:rPr lang="zh-TW" altLang="en-US" sz="16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、輔導</a:t>
                      </a:r>
                      <a:r>
                        <a:rPr lang="en-US" altLang="zh-TW" sz="16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800</a:t>
                      </a:r>
                      <a:r>
                        <a:rPr lang="zh-TW" altLang="en-US" sz="16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、餘糧</a:t>
                      </a:r>
                      <a:r>
                        <a:rPr lang="en-US" altLang="zh-TW" sz="16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2360</a:t>
                      </a:r>
                      <a:endParaRPr lang="zh-TW" altLang="en-US" sz="1600" b="1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021982"/>
                  </a:ext>
                </a:extLst>
              </a:tr>
              <a:tr h="680537">
                <a:tc>
                  <a:txBody>
                    <a:bodyPr/>
                    <a:lstStyle/>
                    <a:p>
                      <a:r>
                        <a:rPr lang="zh-TW" altLang="en-US" b="1" dirty="0"/>
                        <a:t>民國</a:t>
                      </a:r>
                      <a:r>
                        <a:rPr lang="en-US" altLang="zh-TW" b="1" dirty="0"/>
                        <a:t>100</a:t>
                      </a:r>
                      <a:r>
                        <a:rPr lang="zh-TW" altLang="en-US" b="1" dirty="0"/>
                        <a:t>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kern="1200" dirty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+mn-cs"/>
                        </a:rPr>
                        <a:t>計畫、輔導、餘糧收購</a:t>
                      </a:r>
                      <a:endParaRPr lang="zh-TW" altLang="en-US" sz="1600" b="1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一期計畫</a:t>
                      </a:r>
                      <a:r>
                        <a:rPr lang="en-US" altLang="zh-TW" sz="16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2000</a:t>
                      </a:r>
                      <a:r>
                        <a:rPr lang="zh-TW" altLang="en-US" sz="16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、輔導</a:t>
                      </a:r>
                      <a:r>
                        <a:rPr lang="en-US" altLang="zh-TW" sz="16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1200</a:t>
                      </a:r>
                      <a:r>
                        <a:rPr lang="zh-TW" altLang="en-US" sz="16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、餘糧</a:t>
                      </a:r>
                      <a:r>
                        <a:rPr lang="en-US" altLang="zh-TW" sz="16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3000</a:t>
                      </a:r>
                      <a:r>
                        <a:rPr lang="zh-TW" altLang="en-US" sz="16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，</a:t>
                      </a:r>
                      <a:endParaRPr lang="en-US" altLang="zh-TW" sz="1600" b="1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二期計畫</a:t>
                      </a:r>
                      <a:r>
                        <a:rPr lang="en-US" altLang="zh-TW" sz="16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1500</a:t>
                      </a:r>
                      <a:r>
                        <a:rPr lang="zh-TW" altLang="en-US" sz="16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、輔導</a:t>
                      </a:r>
                      <a:r>
                        <a:rPr lang="en-US" altLang="zh-TW" sz="16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800</a:t>
                      </a:r>
                      <a:r>
                        <a:rPr lang="zh-TW" altLang="en-US" sz="16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、餘糧</a:t>
                      </a:r>
                      <a:r>
                        <a:rPr lang="en-US" altLang="zh-TW" sz="16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2400</a:t>
                      </a:r>
                      <a:endParaRPr lang="zh-TW" altLang="en-US" sz="1600" b="1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1078028"/>
                  </a:ext>
                </a:extLst>
              </a:tr>
              <a:tr h="680537">
                <a:tc>
                  <a:txBody>
                    <a:bodyPr/>
                    <a:lstStyle/>
                    <a:p>
                      <a:r>
                        <a:rPr lang="zh-TW" altLang="en-US" b="1" dirty="0"/>
                        <a:t>民國</a:t>
                      </a:r>
                      <a:r>
                        <a:rPr lang="en-US" altLang="zh-TW" b="1" dirty="0"/>
                        <a:t>114</a:t>
                      </a:r>
                      <a:r>
                        <a:rPr lang="zh-TW" altLang="en-US" b="1" dirty="0"/>
                        <a:t>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kern="1200" dirty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+mn-cs"/>
                        </a:rPr>
                        <a:t>計畫、輔導、餘糧收購</a:t>
                      </a:r>
                      <a:endParaRPr lang="zh-TW" altLang="en-US" sz="1600" b="1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一期計畫</a:t>
                      </a:r>
                      <a:r>
                        <a:rPr lang="en-US" altLang="zh-TW" sz="16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3250</a:t>
                      </a:r>
                      <a:r>
                        <a:rPr lang="zh-TW" altLang="en-US" sz="16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、輔導</a:t>
                      </a:r>
                      <a:r>
                        <a:rPr lang="en-US" altLang="zh-TW" sz="16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2550</a:t>
                      </a:r>
                      <a:r>
                        <a:rPr lang="zh-TW" altLang="en-US" sz="16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、餘糧</a:t>
                      </a:r>
                      <a:r>
                        <a:rPr lang="en-US" altLang="zh-TW" sz="16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400</a:t>
                      </a:r>
                      <a:r>
                        <a:rPr lang="zh-TW" altLang="en-US" sz="16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，</a:t>
                      </a:r>
                      <a:endParaRPr lang="en-US" altLang="zh-TW" sz="1600" b="1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二期計畫</a:t>
                      </a:r>
                      <a:r>
                        <a:rPr lang="en-US" altLang="zh-TW" sz="16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2500</a:t>
                      </a:r>
                      <a:r>
                        <a:rPr lang="zh-TW" altLang="en-US" sz="16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、輔導</a:t>
                      </a:r>
                      <a:r>
                        <a:rPr lang="en-US" altLang="zh-TW" sz="16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1900</a:t>
                      </a:r>
                      <a:r>
                        <a:rPr lang="zh-TW" altLang="en-US" sz="16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、餘糧</a:t>
                      </a:r>
                      <a:r>
                        <a:rPr lang="en-US" altLang="zh-TW" sz="16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300</a:t>
                      </a:r>
                      <a:endParaRPr lang="zh-TW" altLang="en-US" sz="1600" b="1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6672544"/>
                  </a:ext>
                </a:extLst>
              </a:tr>
            </a:tbl>
          </a:graphicData>
        </a:graphic>
      </p:graphicFrame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A3698797-2F85-BD71-D2DE-177962110F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66764" y="6490850"/>
            <a:ext cx="5112568" cy="457200"/>
          </a:xfrm>
        </p:spPr>
        <p:txBody>
          <a:bodyPr/>
          <a:lstStyle/>
          <a:p>
            <a:pPr>
              <a:defRPr/>
            </a:pPr>
            <a:r>
              <a:rPr lang="zh-TW" altLang="en-US" sz="1400" dirty="0">
                <a:latin typeface="+mj-ea"/>
                <a:ea typeface="+mj-ea"/>
              </a:rPr>
              <a:t>資料來源：</a:t>
            </a:r>
            <a:r>
              <a:rPr lang="en-US" altLang="zh-TW" sz="1400" dirty="0">
                <a:latin typeface="+mj-ea"/>
                <a:ea typeface="+mj-ea"/>
              </a:rPr>
              <a:t>1.</a:t>
            </a:r>
            <a:r>
              <a:rPr lang="zh-TW" altLang="en-US" sz="1400" dirty="0">
                <a:latin typeface="+mj-ea"/>
                <a:ea typeface="+mj-ea"/>
              </a:rPr>
              <a:t>農糧署資料整理。</a:t>
            </a:r>
            <a:r>
              <a:rPr lang="en-US" altLang="zh-TW" sz="1400" dirty="0">
                <a:latin typeface="+mj-ea"/>
                <a:ea typeface="+mj-ea"/>
              </a:rPr>
              <a:t>2.</a:t>
            </a:r>
            <a:r>
              <a:rPr lang="zh-TW" altLang="en-US" sz="1400" dirty="0">
                <a:latin typeface="+mj-ea"/>
                <a:ea typeface="+mj-ea"/>
              </a:rPr>
              <a:t>參考上下游報導。</a:t>
            </a:r>
          </a:p>
          <a:p>
            <a:pPr>
              <a:defRPr/>
            </a:pPr>
            <a:endParaRPr lang="en-US" altLang="zh-TW" dirty="0">
              <a:solidFill>
                <a:srgbClr val="000000"/>
              </a:solidFill>
            </a:endParaRPr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9F6A0133-9754-8C28-A518-220AF5BC9E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EA7E95-61F9-4D6C-8F6E-F6227A3E4988}" type="slidenum">
              <a:rPr lang="en-US" altLang="zh-TW" smtClean="0">
                <a:solidFill>
                  <a:srgbClr val="000000"/>
                </a:solidFill>
              </a:rPr>
              <a:pPr>
                <a:defRPr/>
              </a:pPr>
              <a:t>11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73850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ACC45A-FAB1-1FCC-851E-F69677D15E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60D406FE-6E94-6589-64BC-03E3CCEDB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72528" y="6357958"/>
            <a:ext cx="571472" cy="500042"/>
          </a:xfrm>
        </p:spPr>
        <p:txBody>
          <a:bodyPr/>
          <a:lstStyle/>
          <a:p>
            <a:pPr>
              <a:defRPr/>
            </a:pPr>
            <a:fld id="{5ACCA6B4-4C00-44B8-9D87-20CA7651CBF4}" type="slidenum">
              <a:rPr lang="en-US" altLang="zh-TW" smtClean="0"/>
              <a:pPr>
                <a:defRPr/>
              </a:pPr>
              <a:t>2</a:t>
            </a:fld>
            <a:endParaRPr lang="en-US" altLang="zh-TW" dirty="0"/>
          </a:p>
        </p:txBody>
      </p:sp>
      <p:graphicFrame>
        <p:nvGraphicFramePr>
          <p:cNvPr id="14" name="圖表 13">
            <a:extLst>
              <a:ext uri="{FF2B5EF4-FFF2-40B4-BE49-F238E27FC236}">
                <a16:creationId xmlns:a16="http://schemas.microsoft.com/office/drawing/2014/main" id="{B396B4D1-9B1E-6E2E-2B4B-B6DA75D84BC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02581355"/>
              </p:ext>
            </p:extLst>
          </p:nvPr>
        </p:nvGraphicFramePr>
        <p:xfrm>
          <a:off x="467544" y="1071546"/>
          <a:ext cx="8390736" cy="50720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文字方塊 10">
            <a:extLst>
              <a:ext uri="{FF2B5EF4-FFF2-40B4-BE49-F238E27FC236}">
                <a16:creationId xmlns:a16="http://schemas.microsoft.com/office/drawing/2014/main" id="{6DD826DF-0299-D085-93E1-78A29D6A23AE}"/>
              </a:ext>
            </a:extLst>
          </p:cNvPr>
          <p:cNvSpPr txBox="1"/>
          <p:nvPr/>
        </p:nvSpPr>
        <p:spPr>
          <a:xfrm>
            <a:off x="3357554" y="6429396"/>
            <a:ext cx="335758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400" dirty="0">
                <a:latin typeface="標楷體" pitchFamily="65" charset="-120"/>
                <a:ea typeface="標楷體" pitchFamily="65" charset="-120"/>
              </a:rPr>
              <a:t>資料來源：農委會統計室資料整理</a:t>
            </a: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84280F6E-A7D2-0CE6-60E3-59E07E8B34AF}"/>
              </a:ext>
            </a:extLst>
          </p:cNvPr>
          <p:cNvSpPr txBox="1"/>
          <p:nvPr/>
        </p:nvSpPr>
        <p:spPr>
          <a:xfrm>
            <a:off x="7524328" y="4509120"/>
            <a:ext cx="7869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2075" indent="-92075"/>
            <a:r>
              <a:rPr lang="en-US" altLang="zh-TW" sz="1400" b="1" dirty="0">
                <a:latin typeface="+mn-ea"/>
              </a:rPr>
              <a:t>2015</a:t>
            </a:r>
            <a:r>
              <a:rPr lang="zh-TW" altLang="en-US" sz="1400" b="1" dirty="0">
                <a:latin typeface="+mn-ea"/>
              </a:rPr>
              <a:t>年  </a:t>
            </a:r>
            <a:r>
              <a:rPr lang="en-US" altLang="zh-TW" sz="1400" b="1" dirty="0">
                <a:latin typeface="+mn-ea"/>
              </a:rPr>
              <a:t>31.4</a:t>
            </a:r>
            <a:endParaRPr lang="zh-TW" altLang="en-US" sz="1400" b="1" dirty="0">
              <a:latin typeface="+mn-ea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8B37EBEA-24E2-F551-93C3-61B7B9DB24E9}"/>
              </a:ext>
            </a:extLst>
          </p:cNvPr>
          <p:cNvSpPr txBox="1"/>
          <p:nvPr/>
        </p:nvSpPr>
        <p:spPr>
          <a:xfrm>
            <a:off x="683568" y="455949"/>
            <a:ext cx="51125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b="1" kern="0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圖</a:t>
            </a:r>
            <a:r>
              <a:rPr lang="en-US" altLang="zh-TW" sz="3200" b="1" kern="0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1</a:t>
            </a:r>
            <a:r>
              <a:rPr lang="zh-TW" altLang="en-US" sz="3200" b="1" kern="0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、</a:t>
            </a:r>
            <a:r>
              <a:rPr kumimoji="0" lang="zh-TW" altLang="en-US" sz="3200" b="1" i="0" u="none" strike="noStrike" kern="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標楷體" pitchFamily="65" charset="-120"/>
                <a:ea typeface="標楷體" pitchFamily="65" charset="-120"/>
              </a:rPr>
              <a:t>國內糧食自給率偏低</a:t>
            </a:r>
            <a:endParaRPr lang="zh-TW" altLang="en-US" sz="3200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50183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BAC710-31A0-EBEB-8E3C-E981506889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3244" y="260648"/>
            <a:ext cx="6624736" cy="432792"/>
          </a:xfrm>
        </p:spPr>
        <p:txBody>
          <a:bodyPr/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圖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2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、水稻收穫面積與產量變化圖</a:t>
            </a:r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6D356825-6F85-25FE-3C01-2F4DAE27BD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EA7E95-61F9-4D6C-8F6E-F6227A3E4988}" type="slidenum">
              <a:rPr lang="en-US" altLang="zh-TW" smtClean="0">
                <a:solidFill>
                  <a:srgbClr val="000000"/>
                </a:solidFill>
              </a:rPr>
              <a:pPr>
                <a:defRPr/>
              </a:pPr>
              <a:t>3</a:t>
            </a:fld>
            <a:endParaRPr lang="en-US" altLang="zh-TW">
              <a:solidFill>
                <a:srgbClr val="000000"/>
              </a:solidFill>
            </a:endParaRPr>
          </a:p>
        </p:txBody>
      </p:sp>
      <p:graphicFrame>
        <p:nvGraphicFramePr>
          <p:cNvPr id="6" name="圖表 5">
            <a:extLst>
              <a:ext uri="{FF2B5EF4-FFF2-40B4-BE49-F238E27FC236}">
                <a16:creationId xmlns:a16="http://schemas.microsoft.com/office/drawing/2014/main" id="{13C816F1-6EC9-D9FC-1909-D936616C2AB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70438533"/>
              </p:ext>
            </p:extLst>
          </p:nvPr>
        </p:nvGraphicFramePr>
        <p:xfrm>
          <a:off x="971600" y="1052736"/>
          <a:ext cx="7772400" cy="51773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矩形 2">
            <a:extLst>
              <a:ext uri="{FF2B5EF4-FFF2-40B4-BE49-F238E27FC236}">
                <a16:creationId xmlns:a16="http://schemas.microsoft.com/office/drawing/2014/main" id="{DCFC36D7-C2FA-0D31-604B-44E66DA8EFA8}"/>
              </a:ext>
            </a:extLst>
          </p:cNvPr>
          <p:cNvSpPr/>
          <p:nvPr/>
        </p:nvSpPr>
        <p:spPr bwMode="auto">
          <a:xfrm>
            <a:off x="6156176" y="2348880"/>
            <a:ext cx="1728192" cy="3600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dist="35921" dir="2700000" algn="ctr" rotWithShape="0">
              <a:schemeClr val="bg2">
                <a:alpha val="50000"/>
              </a:scheme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1600" b="1" i="0" u="none" strike="noStrike" cap="none" normalizeH="0" baseline="0" dirty="0">
                <a:ln>
                  <a:noFill/>
                </a:ln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稻米總產量</a:t>
            </a:r>
            <a:r>
              <a:rPr kumimoji="1" lang="en-US" altLang="zh-TW" sz="1600" b="1" i="0" u="none" strike="noStrike" cap="none" normalizeH="0" baseline="0" dirty="0">
                <a:ln>
                  <a:noFill/>
                </a:ln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kumimoji="1" lang="zh-TW" altLang="en-US" sz="1600" b="1" i="0" u="none" strike="noStrike" cap="none" normalizeH="0" baseline="0" dirty="0">
                <a:ln>
                  <a:noFill/>
                </a:ln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糙米</a:t>
            </a:r>
            <a:r>
              <a:rPr kumimoji="1" lang="en-US" altLang="zh-TW" sz="1600" b="1" i="0" u="none" strike="noStrike" cap="none" normalizeH="0" baseline="0" dirty="0">
                <a:ln>
                  <a:noFill/>
                </a:ln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kumimoji="1" lang="zh-TW" altLang="en-US" sz="1600" b="1" i="0" u="none" strike="noStrike" cap="none" normalizeH="0" baseline="0" dirty="0">
              <a:ln>
                <a:noFill/>
              </a:ln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3B75C6D7-5311-A6BD-1FB0-ED1FFEADC263}"/>
              </a:ext>
            </a:extLst>
          </p:cNvPr>
          <p:cNvCxnSpPr>
            <a:stCxn id="3" idx="2"/>
          </p:cNvCxnSpPr>
          <p:nvPr/>
        </p:nvCxnSpPr>
        <p:spPr bwMode="auto">
          <a:xfrm>
            <a:off x="7020272" y="2708920"/>
            <a:ext cx="0" cy="648072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9" name="文字方塊 8">
            <a:extLst>
              <a:ext uri="{FF2B5EF4-FFF2-40B4-BE49-F238E27FC236}">
                <a16:creationId xmlns:a16="http://schemas.microsoft.com/office/drawing/2014/main" id="{4BF8FE49-A6F9-3967-6359-5A517562A97F}"/>
              </a:ext>
            </a:extLst>
          </p:cNvPr>
          <p:cNvSpPr txBox="1"/>
          <p:nvPr/>
        </p:nvSpPr>
        <p:spPr>
          <a:xfrm>
            <a:off x="3779441" y="6247293"/>
            <a:ext cx="34563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400" dirty="0"/>
              <a:t>資料來源：農糧署統計資料 </a:t>
            </a: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9A0E2BCD-35B0-F96F-83A2-9238AA5F2018}"/>
              </a:ext>
            </a:extLst>
          </p:cNvPr>
          <p:cNvSpPr/>
          <p:nvPr/>
        </p:nvSpPr>
        <p:spPr bwMode="auto">
          <a:xfrm>
            <a:off x="1940360" y="908720"/>
            <a:ext cx="5834880" cy="702177"/>
          </a:xfrm>
          <a:prstGeom prst="rect">
            <a:avLst/>
          </a:prstGeom>
          <a:solidFill>
            <a:srgbClr val="FFFFE7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dist="35921" dir="2700000" algn="ctr" rotWithShape="0">
              <a:schemeClr val="bg2">
                <a:alpha val="50000"/>
              </a:scheme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TW" sz="1800" b="1" i="0" u="none" strike="noStrike" cap="none" normalizeH="0" baseline="0" dirty="0">
                <a:ln>
                  <a:noFill/>
                </a:ln>
                <a:effectLst/>
                <a:latin typeface="+mj-ea"/>
                <a:ea typeface="+mj-ea"/>
              </a:rPr>
              <a:t>112</a:t>
            </a:r>
            <a:r>
              <a:rPr kumimoji="1" lang="zh-TW" altLang="en-US" sz="1800" b="1" i="0" u="none" strike="noStrike" cap="none" normalizeH="0" baseline="0" dirty="0">
                <a:ln>
                  <a:noFill/>
                </a:ln>
                <a:effectLst/>
                <a:latin typeface="+mj-ea"/>
                <a:ea typeface="+mj-ea"/>
              </a:rPr>
              <a:t>年稻作面積</a:t>
            </a:r>
            <a:r>
              <a:rPr kumimoji="1" lang="en-US" altLang="zh-TW" sz="1800" b="1" i="0" u="none" strike="noStrike" cap="none" normalizeH="0" baseline="0" dirty="0">
                <a:ln>
                  <a:noFill/>
                </a:ln>
                <a:effectLst/>
                <a:latin typeface="+mj-ea"/>
                <a:ea typeface="+mj-ea"/>
              </a:rPr>
              <a:t>222,413</a:t>
            </a:r>
            <a:r>
              <a:rPr kumimoji="1" lang="zh-TW" altLang="en-US" sz="1800" b="1" i="0" u="none" strike="noStrike" cap="none" normalizeH="0" baseline="0" dirty="0">
                <a:ln>
                  <a:noFill/>
                </a:ln>
                <a:effectLst/>
                <a:latin typeface="+mj-ea"/>
                <a:ea typeface="+mj-ea"/>
              </a:rPr>
              <a:t>公頃，產量</a:t>
            </a:r>
            <a:r>
              <a:rPr kumimoji="1" lang="en-US" altLang="zh-TW" sz="1800" b="1" i="0" u="none" strike="noStrike" cap="none" normalizeH="0" baseline="0" dirty="0">
                <a:ln>
                  <a:noFill/>
                </a:ln>
                <a:effectLst/>
                <a:latin typeface="+mj-ea"/>
                <a:ea typeface="+mj-ea"/>
              </a:rPr>
              <a:t>1,141,898</a:t>
            </a:r>
            <a:r>
              <a:rPr kumimoji="1" lang="zh-TW" altLang="en-US" sz="1800" b="1" i="0" u="none" strike="noStrike" cap="none" normalizeH="0" baseline="0" dirty="0">
                <a:ln>
                  <a:noFill/>
                </a:ln>
                <a:effectLst/>
                <a:latin typeface="+mj-ea"/>
                <a:ea typeface="+mj-ea"/>
              </a:rPr>
              <a:t>公噸糙米。</a:t>
            </a:r>
            <a:endParaRPr kumimoji="1" lang="en-US" altLang="zh-TW" sz="1800" b="1" i="0" u="none" strike="noStrike" cap="none" normalizeH="0" baseline="0" dirty="0">
              <a:ln>
                <a:noFill/>
              </a:ln>
              <a:effectLst/>
              <a:latin typeface="+mj-ea"/>
              <a:ea typeface="+mj-ea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TW" b="1" dirty="0">
                <a:latin typeface="+mj-ea"/>
                <a:ea typeface="+mj-ea"/>
              </a:rPr>
              <a:t>113</a:t>
            </a:r>
            <a:r>
              <a:rPr kumimoji="1" lang="zh-TW" altLang="en-US" b="1" dirty="0">
                <a:latin typeface="+mj-ea"/>
                <a:ea typeface="+mj-ea"/>
              </a:rPr>
              <a:t>年稻作面積</a:t>
            </a:r>
            <a:r>
              <a:rPr kumimoji="1" lang="en-US" altLang="zh-TW" b="1" dirty="0">
                <a:latin typeface="+mj-ea"/>
                <a:ea typeface="+mj-ea"/>
              </a:rPr>
              <a:t>240,284</a:t>
            </a:r>
            <a:r>
              <a:rPr kumimoji="1" lang="zh-TW" altLang="en-US" b="1" dirty="0">
                <a:latin typeface="+mj-ea"/>
                <a:ea typeface="+mj-ea"/>
              </a:rPr>
              <a:t>公頃，產量</a:t>
            </a:r>
            <a:r>
              <a:rPr kumimoji="1" lang="en-US" altLang="zh-TW" b="1" dirty="0">
                <a:latin typeface="+mj-ea"/>
                <a:ea typeface="+mj-ea"/>
              </a:rPr>
              <a:t>1,219,183</a:t>
            </a:r>
            <a:r>
              <a:rPr kumimoji="1" lang="zh-TW" altLang="en-US" b="1" dirty="0">
                <a:latin typeface="+mj-ea"/>
                <a:ea typeface="+mj-ea"/>
              </a:rPr>
              <a:t>公噸糙米。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 dirty="0">
              <a:ln>
                <a:noFill/>
              </a:ln>
              <a:effectLst/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3079207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23977B9-113D-E3E2-8715-C9477A3E7F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2340" y="271835"/>
            <a:ext cx="8280919" cy="720725"/>
          </a:xfrm>
        </p:spPr>
        <p:txBody>
          <a:bodyPr/>
          <a:lstStyle/>
          <a:p>
            <a:pPr algn="l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圖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3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、國內稻米供應及每人每年稻米供應量</a:t>
            </a:r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612CBEB5-25F5-DFFD-36DC-CDED4A81E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EA7E95-61F9-4D6C-8F6E-F6227A3E4988}" type="slidenum">
              <a:rPr lang="en-US" altLang="zh-TW" smtClean="0">
                <a:solidFill>
                  <a:srgbClr val="000000"/>
                </a:solidFill>
              </a:rPr>
              <a:pPr>
                <a:defRPr/>
              </a:pPr>
              <a:t>4</a:t>
            </a:fld>
            <a:endParaRPr lang="en-US" altLang="zh-TW">
              <a:solidFill>
                <a:srgbClr val="000000"/>
              </a:solidFill>
            </a:endParaRPr>
          </a:p>
        </p:txBody>
      </p:sp>
      <p:graphicFrame>
        <p:nvGraphicFramePr>
          <p:cNvPr id="7" name="內容版面配置區 3">
            <a:extLst>
              <a:ext uri="{FF2B5EF4-FFF2-40B4-BE49-F238E27FC236}">
                <a16:creationId xmlns:a16="http://schemas.microsoft.com/office/drawing/2014/main" id="{5EFC6457-F764-32A6-F746-86133F4A58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53649407"/>
              </p:ext>
            </p:extLst>
          </p:nvPr>
        </p:nvGraphicFramePr>
        <p:xfrm>
          <a:off x="381369" y="909365"/>
          <a:ext cx="8280919" cy="48166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文字方塊 2">
            <a:extLst>
              <a:ext uri="{FF2B5EF4-FFF2-40B4-BE49-F238E27FC236}">
                <a16:creationId xmlns:a16="http://schemas.microsoft.com/office/drawing/2014/main" id="{9E0654B9-B5AF-244F-181C-02975704BD83}"/>
              </a:ext>
            </a:extLst>
          </p:cNvPr>
          <p:cNvSpPr txBox="1"/>
          <p:nvPr/>
        </p:nvSpPr>
        <p:spPr>
          <a:xfrm>
            <a:off x="1835696" y="5805264"/>
            <a:ext cx="62646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400" dirty="0"/>
              <a:t>資料來源：農業部統計處之糧食平衡表；本表民國</a:t>
            </a:r>
            <a:r>
              <a:rPr lang="en-US" altLang="zh-TW" sz="1400" dirty="0"/>
              <a:t>82</a:t>
            </a:r>
            <a:r>
              <a:rPr lang="zh-TW" altLang="en-US" sz="1400" dirty="0"/>
              <a:t>年重編溯自</a:t>
            </a:r>
            <a:r>
              <a:rPr lang="en-US" altLang="zh-TW" sz="1400" dirty="0"/>
              <a:t>73</a:t>
            </a:r>
            <a:r>
              <a:rPr lang="zh-TW" altLang="en-US" sz="1400" dirty="0"/>
              <a:t>年資料。</a:t>
            </a: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D48F4BD9-81FB-3F4D-F07A-CFA98470DE6E}"/>
              </a:ext>
            </a:extLst>
          </p:cNvPr>
          <p:cNvSpPr/>
          <p:nvPr/>
        </p:nvSpPr>
        <p:spPr bwMode="auto">
          <a:xfrm>
            <a:off x="3779912" y="3429000"/>
            <a:ext cx="648072" cy="576064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dist="35921" dir="2700000" algn="ctr" rotWithShape="0">
              <a:schemeClr val="bg2">
                <a:alpha val="50000"/>
              </a:scheme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ea"/>
                <a:ea typeface="+mj-ea"/>
              </a:rPr>
              <a:t>73</a:t>
            </a:r>
            <a:r>
              <a:rPr kumimoji="1" lang="zh-TW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ea"/>
                <a:ea typeface="+mj-ea"/>
              </a:rPr>
              <a:t>年</a:t>
            </a:r>
            <a:r>
              <a:rPr kumimoji="1" lang="en-US" altLang="zh-TW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ea"/>
                <a:ea typeface="+mj-ea"/>
              </a:rPr>
              <a:t>84.4</a:t>
            </a:r>
            <a:endParaRPr kumimoji="1" lang="zh-TW" altLang="en-US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ea"/>
              <a:ea typeface="+mj-ea"/>
            </a:endParaRP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D80212A1-D8E8-752C-C5A9-B66E787D1CB7}"/>
              </a:ext>
            </a:extLst>
          </p:cNvPr>
          <p:cNvCxnSpPr>
            <a:cxnSpLocks/>
          </p:cNvCxnSpPr>
          <p:nvPr/>
        </p:nvCxnSpPr>
        <p:spPr bwMode="auto">
          <a:xfrm flipV="1">
            <a:off x="4103948" y="3068960"/>
            <a:ext cx="231647" cy="360040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6" name="矩形 5">
            <a:extLst>
              <a:ext uri="{FF2B5EF4-FFF2-40B4-BE49-F238E27FC236}">
                <a16:creationId xmlns:a16="http://schemas.microsoft.com/office/drawing/2014/main" id="{42800DF2-E9DF-697B-23FF-6D9AA3B1C67E}"/>
              </a:ext>
            </a:extLst>
          </p:cNvPr>
          <p:cNvSpPr/>
          <p:nvPr/>
        </p:nvSpPr>
        <p:spPr bwMode="auto">
          <a:xfrm>
            <a:off x="935596" y="1490700"/>
            <a:ext cx="3168352" cy="576064"/>
          </a:xfrm>
          <a:prstGeom prst="rect">
            <a:avLst/>
          </a:prstGeom>
          <a:solidFill>
            <a:srgbClr val="FFFFE7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dist="35921" dir="2700000" algn="ctr" rotWithShape="0">
              <a:schemeClr val="bg2">
                <a:alpha val="50000"/>
              </a:scheme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1800" b="1" i="0" u="none" strike="noStrike" cap="none" normalizeH="0" baseline="0" dirty="0">
                <a:ln>
                  <a:noFill/>
                </a:ln>
                <a:effectLst/>
                <a:latin typeface="+mj-ea"/>
                <a:ea typeface="+mj-ea"/>
              </a:rPr>
              <a:t>每人稻米供應量</a:t>
            </a:r>
            <a:r>
              <a:rPr kumimoji="1" lang="en-US" altLang="zh-TW" b="1" dirty="0">
                <a:latin typeface="+mj-ea"/>
                <a:ea typeface="+mj-ea"/>
              </a:rPr>
              <a:t>112</a:t>
            </a:r>
            <a:r>
              <a:rPr kumimoji="1" lang="zh-TW" altLang="en-US" b="1" dirty="0">
                <a:latin typeface="+mj-ea"/>
                <a:ea typeface="+mj-ea"/>
              </a:rPr>
              <a:t>年為</a:t>
            </a:r>
            <a:r>
              <a:rPr kumimoji="1" lang="en-US" altLang="zh-TW" b="1" dirty="0">
                <a:latin typeface="+mj-ea"/>
                <a:ea typeface="+mj-ea"/>
              </a:rPr>
              <a:t>42.08</a:t>
            </a:r>
            <a:r>
              <a:rPr kumimoji="1" lang="zh-TW" altLang="en-US" b="1" dirty="0">
                <a:latin typeface="+mj-ea"/>
                <a:ea typeface="+mj-ea"/>
              </a:rPr>
              <a:t>公斤，</a:t>
            </a:r>
            <a:r>
              <a:rPr kumimoji="1" lang="en-US" altLang="zh-TW" b="1" dirty="0">
                <a:latin typeface="+mj-ea"/>
                <a:ea typeface="+mj-ea"/>
              </a:rPr>
              <a:t>113</a:t>
            </a:r>
            <a:r>
              <a:rPr kumimoji="1" lang="zh-TW" altLang="en-US" b="1" dirty="0">
                <a:latin typeface="+mj-ea"/>
                <a:ea typeface="+mj-ea"/>
              </a:rPr>
              <a:t>年為</a:t>
            </a:r>
            <a:r>
              <a:rPr kumimoji="1" lang="en-US" altLang="zh-TW" b="1" dirty="0">
                <a:latin typeface="+mj-ea"/>
                <a:ea typeface="+mj-ea"/>
              </a:rPr>
              <a:t>42.42</a:t>
            </a:r>
            <a:r>
              <a:rPr kumimoji="1" lang="zh-TW" altLang="en-US" b="1" dirty="0">
                <a:latin typeface="+mj-ea"/>
                <a:ea typeface="+mj-ea"/>
              </a:rPr>
              <a:t>公斤。</a:t>
            </a:r>
            <a:endParaRPr kumimoji="1" lang="zh-TW" altLang="en-US" sz="1800" b="1" i="0" u="none" strike="noStrike" cap="none" normalizeH="0" baseline="0" dirty="0">
              <a:ln>
                <a:noFill/>
              </a:ln>
              <a:effectLst/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7071532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94DADB7-F9E8-2093-A310-D88D88741F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2696" y="115887"/>
            <a:ext cx="5686400" cy="720725"/>
          </a:xfrm>
        </p:spPr>
        <p:txBody>
          <a:bodyPr/>
          <a:lstStyle/>
          <a:p>
            <a:r>
              <a:rPr lang="zh-TW" altLang="en-US" dirty="0">
                <a:latin typeface="+mn-ea"/>
                <a:ea typeface="+mn-ea"/>
              </a:rPr>
              <a:t>圖</a:t>
            </a:r>
            <a:r>
              <a:rPr lang="en-US" altLang="zh-TW" dirty="0">
                <a:latin typeface="+mn-ea"/>
                <a:ea typeface="+mn-ea"/>
              </a:rPr>
              <a:t>4</a:t>
            </a:r>
            <a:r>
              <a:rPr lang="zh-TW" altLang="en-US" dirty="0"/>
              <a:t>、歷年來三種稻穀收購情形</a:t>
            </a:r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ADC7D913-E190-0268-9A9A-0CFEC981F7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EA7E95-61F9-4D6C-8F6E-F6227A3E4988}" type="slidenum">
              <a:rPr lang="en-US" altLang="zh-TW" smtClean="0">
                <a:solidFill>
                  <a:srgbClr val="000000"/>
                </a:solidFill>
              </a:rPr>
              <a:pPr>
                <a:defRPr/>
              </a:pPr>
              <a:t>5</a:t>
            </a:fld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F275E7B7-00F5-5C7C-4351-D8E1155B283A}"/>
              </a:ext>
            </a:extLst>
          </p:cNvPr>
          <p:cNvSpPr txBox="1"/>
          <p:nvPr/>
        </p:nvSpPr>
        <p:spPr>
          <a:xfrm>
            <a:off x="3675112" y="6063848"/>
            <a:ext cx="24810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400" dirty="0">
                <a:latin typeface="+mn-ea"/>
              </a:rPr>
              <a:t>資料來源</a:t>
            </a:r>
            <a:r>
              <a:rPr lang="en-US" altLang="zh-TW" sz="1400" dirty="0">
                <a:latin typeface="+mn-ea"/>
              </a:rPr>
              <a:t>:</a:t>
            </a:r>
            <a:r>
              <a:rPr lang="zh-TW" altLang="en-US" sz="1400" dirty="0">
                <a:latin typeface="+mn-ea"/>
              </a:rPr>
              <a:t>農糧署統計資料</a:t>
            </a:r>
          </a:p>
        </p:txBody>
      </p:sp>
      <p:sp>
        <p:nvSpPr>
          <p:cNvPr id="10" name="內容版面配置區 9">
            <a:extLst>
              <a:ext uri="{FF2B5EF4-FFF2-40B4-BE49-F238E27FC236}">
                <a16:creationId xmlns:a16="http://schemas.microsoft.com/office/drawing/2014/main" id="{69C3ED4F-DD4C-4F89-F620-C8888C808A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8120" y="836613"/>
            <a:ext cx="7387760" cy="5328691"/>
          </a:xfrm>
        </p:spPr>
        <p:txBody>
          <a:bodyPr/>
          <a:lstStyle/>
          <a:p>
            <a:pPr marL="0" indent="0">
              <a:buNone/>
            </a:pPr>
            <a:r>
              <a:rPr lang="zh-TW" altLang="en-US" dirty="0"/>
              <a:t> </a:t>
            </a:r>
          </a:p>
        </p:txBody>
      </p:sp>
      <p:graphicFrame>
        <p:nvGraphicFramePr>
          <p:cNvPr id="11" name="圖表 10">
            <a:extLst>
              <a:ext uri="{FF2B5EF4-FFF2-40B4-BE49-F238E27FC236}">
                <a16:creationId xmlns:a16="http://schemas.microsoft.com/office/drawing/2014/main" id="{55F15CFC-C393-A990-66AC-4353B11C61F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36657881"/>
              </p:ext>
            </p:extLst>
          </p:nvPr>
        </p:nvGraphicFramePr>
        <p:xfrm>
          <a:off x="792696" y="836614"/>
          <a:ext cx="7883760" cy="51847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090143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>
          <a:xfrm>
            <a:off x="8572528" y="6429396"/>
            <a:ext cx="571472" cy="428604"/>
          </a:xfrm>
        </p:spPr>
        <p:txBody>
          <a:bodyPr/>
          <a:lstStyle/>
          <a:p>
            <a:pPr>
              <a:defRPr/>
            </a:pPr>
            <a:fld id="{5ACCA6B4-4C00-44B8-9D87-20CA7651CBF4}" type="slidenum">
              <a:rPr lang="en-US" altLang="zh-TW" smtClean="0"/>
              <a:pPr>
                <a:defRPr/>
              </a:pPr>
              <a:t>6</a:t>
            </a:fld>
            <a:endParaRPr lang="en-US" altLang="zh-TW" dirty="0"/>
          </a:p>
        </p:txBody>
      </p:sp>
      <p:sp>
        <p:nvSpPr>
          <p:cNvPr id="7" name="文字方塊 6"/>
          <p:cNvSpPr txBox="1"/>
          <p:nvPr/>
        </p:nvSpPr>
        <p:spPr>
          <a:xfrm>
            <a:off x="928662" y="6429396"/>
            <a:ext cx="77867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077913" indent="-1077913"/>
            <a:r>
              <a:rPr lang="zh-TW" altLang="en-US" sz="1400" dirty="0">
                <a:latin typeface="標楷體" pitchFamily="65" charset="-120"/>
                <a:ea typeface="標楷體" pitchFamily="65" charset="-120"/>
              </a:rPr>
              <a:t>資料來源：</a:t>
            </a:r>
            <a:r>
              <a:rPr lang="en-US" altLang="zh-TW" sz="1400" dirty="0">
                <a:latin typeface="標楷體" pitchFamily="65" charset="-120"/>
                <a:ea typeface="標楷體" pitchFamily="65" charset="-120"/>
              </a:rPr>
              <a:t>1.</a:t>
            </a:r>
            <a:r>
              <a:rPr lang="zh-TW" altLang="en-US" sz="1400" dirty="0">
                <a:latin typeface="標楷體" pitchFamily="65" charset="-120"/>
                <a:ea typeface="標楷體" pitchFamily="65" charset="-120"/>
              </a:rPr>
              <a:t>台灣雜糧作物 </a:t>
            </a:r>
            <a:r>
              <a:rPr lang="en-US" altLang="zh-TW" sz="1400" dirty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1400" dirty="0">
                <a:latin typeface="標楷體" pitchFamily="65" charset="-120"/>
                <a:ea typeface="標楷體" pitchFamily="65" charset="-120"/>
              </a:rPr>
              <a:t>台灣區雜糧發展基金會出版</a:t>
            </a:r>
            <a:r>
              <a:rPr lang="en-US" altLang="zh-TW" sz="1400" dirty="0">
                <a:latin typeface="標楷體" pitchFamily="65" charset="-120"/>
                <a:ea typeface="標楷體" pitchFamily="65" charset="-120"/>
              </a:rPr>
              <a:t>109</a:t>
            </a:r>
            <a:r>
              <a:rPr lang="zh-TW" altLang="en-US" sz="1400" dirty="0">
                <a:latin typeface="標楷體" pitchFamily="65" charset="-120"/>
                <a:ea typeface="標楷體" pitchFamily="65" charset="-120"/>
              </a:rPr>
              <a:t>年</a:t>
            </a:r>
            <a:r>
              <a:rPr lang="en-US" altLang="zh-TW" sz="1400" dirty="0">
                <a:latin typeface="標楷體" pitchFamily="65" charset="-120"/>
                <a:ea typeface="標楷體" pitchFamily="65" charset="-120"/>
              </a:rPr>
              <a:t>11</a:t>
            </a:r>
            <a:r>
              <a:rPr lang="zh-TW" altLang="en-US" sz="1400" dirty="0">
                <a:latin typeface="標楷體" pitchFamily="65" charset="-120"/>
                <a:ea typeface="標楷體" pitchFamily="65" charset="-120"/>
              </a:rPr>
              <a:t>月</a:t>
            </a:r>
            <a:r>
              <a:rPr lang="en-US" altLang="zh-TW" sz="1400" dirty="0"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1400" dirty="0">
                <a:latin typeface="標楷體" pitchFamily="65" charset="-120"/>
                <a:ea typeface="標楷體" pitchFamily="65" charset="-120"/>
              </a:rPr>
              <a:t>。</a:t>
            </a:r>
            <a:r>
              <a:rPr lang="en-US" altLang="zh-TW" sz="1400" dirty="0">
                <a:latin typeface="標楷體" pitchFamily="65" charset="-120"/>
                <a:ea typeface="標楷體" pitchFamily="65" charset="-120"/>
              </a:rPr>
              <a:t>2.</a:t>
            </a:r>
            <a:r>
              <a:rPr lang="zh-TW" altLang="en-US" sz="1400" dirty="0">
                <a:latin typeface="標楷體" pitchFamily="65" charset="-120"/>
                <a:ea typeface="標楷體" pitchFamily="65" charset="-120"/>
              </a:rPr>
              <a:t>農業部統計年報。</a:t>
            </a: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7221" y="804954"/>
            <a:ext cx="8263251" cy="4109580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 bwMode="auto">
          <a:xfrm>
            <a:off x="3818344" y="2896306"/>
            <a:ext cx="756000" cy="360000"/>
          </a:xfrm>
          <a:prstGeom prst="rect">
            <a:avLst/>
          </a:prstGeom>
          <a:solidFill>
            <a:srgbClr val="FFFFE7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dist="35921" dir="2700000" algn="ctr" rotWithShape="0">
              <a:schemeClr val="bg2">
                <a:alpha val="50000"/>
              </a:scheme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b="1" i="0" u="none" strike="noStrike" cap="none" normalizeH="0" baseline="0" dirty="0">
                <a:ln>
                  <a:noFill/>
                </a:ln>
                <a:effectLst/>
                <a:latin typeface="+mj-ea"/>
                <a:ea typeface="+mj-ea"/>
              </a:rPr>
              <a:t>玉米</a:t>
            </a:r>
          </a:p>
        </p:txBody>
      </p:sp>
      <p:sp>
        <p:nvSpPr>
          <p:cNvPr id="14" name="矩形 13"/>
          <p:cNvSpPr/>
          <p:nvPr/>
        </p:nvSpPr>
        <p:spPr bwMode="auto">
          <a:xfrm>
            <a:off x="7020272" y="3180372"/>
            <a:ext cx="756000" cy="360000"/>
          </a:xfrm>
          <a:prstGeom prst="rect">
            <a:avLst/>
          </a:prstGeom>
          <a:solidFill>
            <a:srgbClr val="FFFFE7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dist="35921" dir="2700000" algn="ctr" rotWithShape="0">
              <a:schemeClr val="bg2">
                <a:alpha val="50000"/>
              </a:scheme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zh-TW" altLang="en-US" b="1" dirty="0"/>
              <a:t>大豆</a:t>
            </a:r>
          </a:p>
        </p:txBody>
      </p:sp>
      <p:sp>
        <p:nvSpPr>
          <p:cNvPr id="15" name="矩形 14"/>
          <p:cNvSpPr/>
          <p:nvPr/>
        </p:nvSpPr>
        <p:spPr bwMode="auto">
          <a:xfrm>
            <a:off x="6019426" y="3638813"/>
            <a:ext cx="756000" cy="360000"/>
          </a:xfrm>
          <a:prstGeom prst="rect">
            <a:avLst/>
          </a:prstGeom>
          <a:solidFill>
            <a:srgbClr val="FFFFE7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dist="35921" dir="2700000" algn="ctr" rotWithShape="0">
              <a:schemeClr val="bg2">
                <a:alpha val="50000"/>
              </a:scheme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ea"/>
                <a:ea typeface="+mj-ea"/>
              </a:rPr>
              <a:t>小麥</a:t>
            </a:r>
          </a:p>
        </p:txBody>
      </p:sp>
      <p:sp>
        <p:nvSpPr>
          <p:cNvPr id="16" name="矩形 15"/>
          <p:cNvSpPr/>
          <p:nvPr/>
        </p:nvSpPr>
        <p:spPr bwMode="auto">
          <a:xfrm>
            <a:off x="5786446" y="1857364"/>
            <a:ext cx="756000" cy="360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dist="35921" dir="2700000" algn="ctr" rotWithShape="0">
              <a:schemeClr val="bg2">
                <a:alpha val="50000"/>
              </a:scheme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ea"/>
                <a:ea typeface="+mj-ea"/>
              </a:rPr>
              <a:t>合計</a:t>
            </a: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189657F1-2392-4E4C-9F4C-11911B0027F0}"/>
              </a:ext>
            </a:extLst>
          </p:cNvPr>
          <p:cNvSpPr txBox="1"/>
          <p:nvPr/>
        </p:nvSpPr>
        <p:spPr>
          <a:xfrm>
            <a:off x="525807" y="4930949"/>
            <a:ext cx="861819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altLang="zh-TW" sz="1600" b="1" dirty="0">
                <a:solidFill>
                  <a:srgbClr val="C00000"/>
                </a:solidFill>
                <a:latin typeface="+mn-ea"/>
              </a:rPr>
              <a:t>2020</a:t>
            </a:r>
            <a:r>
              <a:rPr lang="zh-TW" altLang="en-US" sz="1600" b="1" dirty="0">
                <a:solidFill>
                  <a:srgbClr val="C00000"/>
                </a:solidFill>
                <a:latin typeface="+mn-ea"/>
              </a:rPr>
              <a:t>年黃小玉進口量為</a:t>
            </a:r>
            <a:r>
              <a:rPr lang="en-US" altLang="zh-TW" sz="1600" b="1" dirty="0">
                <a:solidFill>
                  <a:srgbClr val="C00000"/>
                </a:solidFill>
                <a:latin typeface="+mn-ea"/>
              </a:rPr>
              <a:t>868</a:t>
            </a:r>
            <a:r>
              <a:rPr lang="zh-TW" altLang="en-US" sz="1600" b="1" dirty="0">
                <a:solidFill>
                  <a:srgbClr val="C00000"/>
                </a:solidFill>
                <a:latin typeface="+mn-ea"/>
              </a:rPr>
              <a:t>萬公噸</a:t>
            </a:r>
            <a:r>
              <a:rPr lang="en-US" altLang="zh-TW" sz="1600" b="1" dirty="0">
                <a:solidFill>
                  <a:schemeClr val="accent6"/>
                </a:solidFill>
                <a:latin typeface="+mn-ea"/>
              </a:rPr>
              <a:t>(</a:t>
            </a:r>
            <a:r>
              <a:rPr lang="zh-TW" altLang="en-US" sz="1600" b="1" dirty="0">
                <a:solidFill>
                  <a:schemeClr val="accent6"/>
                </a:solidFill>
                <a:latin typeface="+mn-ea"/>
              </a:rPr>
              <a:t>玉米</a:t>
            </a:r>
            <a:r>
              <a:rPr lang="en-US" altLang="zh-TW" sz="1600" b="1" dirty="0">
                <a:solidFill>
                  <a:schemeClr val="accent6"/>
                </a:solidFill>
                <a:latin typeface="+mn-ea"/>
              </a:rPr>
              <a:t>456</a:t>
            </a:r>
            <a:r>
              <a:rPr lang="zh-TW" altLang="en-US" sz="1600" b="1" dirty="0">
                <a:solidFill>
                  <a:schemeClr val="accent6"/>
                </a:solidFill>
                <a:latin typeface="+mn-ea"/>
              </a:rPr>
              <a:t>萬公噸，大豆</a:t>
            </a:r>
            <a:r>
              <a:rPr lang="en-US" altLang="zh-TW" sz="1600" b="1" dirty="0">
                <a:solidFill>
                  <a:schemeClr val="accent6"/>
                </a:solidFill>
                <a:latin typeface="+mn-ea"/>
              </a:rPr>
              <a:t>260</a:t>
            </a:r>
            <a:r>
              <a:rPr lang="zh-TW" altLang="en-US" sz="1600" b="1" dirty="0">
                <a:solidFill>
                  <a:schemeClr val="accent6"/>
                </a:solidFill>
                <a:latin typeface="+mn-ea"/>
              </a:rPr>
              <a:t>萬公噸，小麥</a:t>
            </a:r>
            <a:r>
              <a:rPr lang="en-US" altLang="zh-TW" sz="1600" b="1" dirty="0">
                <a:solidFill>
                  <a:schemeClr val="accent6"/>
                </a:solidFill>
                <a:latin typeface="+mn-ea"/>
              </a:rPr>
              <a:t>152</a:t>
            </a:r>
            <a:r>
              <a:rPr lang="zh-TW" altLang="en-US" sz="1600" b="1" dirty="0">
                <a:solidFill>
                  <a:schemeClr val="accent6"/>
                </a:solidFill>
                <a:latin typeface="+mn-ea"/>
              </a:rPr>
              <a:t>萬公噸</a:t>
            </a:r>
            <a:r>
              <a:rPr lang="en-US" altLang="zh-TW" sz="1600" b="1" dirty="0">
                <a:solidFill>
                  <a:schemeClr val="accent6"/>
                </a:solidFill>
                <a:latin typeface="+mn-ea"/>
              </a:rPr>
              <a:t>)</a:t>
            </a:r>
            <a:r>
              <a:rPr lang="zh-TW" altLang="en-US" sz="1600" b="1" dirty="0">
                <a:solidFill>
                  <a:schemeClr val="accent6"/>
                </a:solidFill>
                <a:latin typeface="+mn-ea"/>
              </a:rPr>
              <a:t>；</a:t>
            </a:r>
            <a:endParaRPr lang="en-US" altLang="zh-TW" sz="1600" b="1" dirty="0">
              <a:solidFill>
                <a:schemeClr val="accent6"/>
              </a:solidFill>
              <a:latin typeface="+mn-ea"/>
            </a:endParaRPr>
          </a:p>
          <a:p>
            <a:pPr algn="just"/>
            <a:r>
              <a:rPr lang="en-US" altLang="zh-TW" sz="1600" b="1" dirty="0">
                <a:solidFill>
                  <a:srgbClr val="C00000"/>
                </a:solidFill>
                <a:latin typeface="+mn-ea"/>
              </a:rPr>
              <a:t>2021</a:t>
            </a:r>
            <a:r>
              <a:rPr lang="zh-TW" altLang="en-US" sz="1600" b="1" dirty="0">
                <a:solidFill>
                  <a:srgbClr val="C00000"/>
                </a:solidFill>
                <a:latin typeface="+mn-ea"/>
              </a:rPr>
              <a:t>年黃小玉進口量為</a:t>
            </a:r>
            <a:r>
              <a:rPr lang="en-US" altLang="zh-TW" sz="1600" b="1" dirty="0">
                <a:solidFill>
                  <a:srgbClr val="C00000"/>
                </a:solidFill>
                <a:latin typeface="+mn-ea"/>
              </a:rPr>
              <a:t>841</a:t>
            </a:r>
            <a:r>
              <a:rPr lang="zh-TW" altLang="en-US" sz="1600" b="1" dirty="0">
                <a:solidFill>
                  <a:srgbClr val="C00000"/>
                </a:solidFill>
                <a:latin typeface="+mn-ea"/>
              </a:rPr>
              <a:t>萬公噸</a:t>
            </a:r>
            <a:r>
              <a:rPr lang="en-US" altLang="zh-TW" sz="1600" b="1" dirty="0">
                <a:solidFill>
                  <a:schemeClr val="accent6"/>
                </a:solidFill>
                <a:latin typeface="+mn-ea"/>
              </a:rPr>
              <a:t>(</a:t>
            </a:r>
            <a:r>
              <a:rPr lang="zh-TW" altLang="en-US" sz="1600" b="1" dirty="0">
                <a:solidFill>
                  <a:schemeClr val="accent6"/>
                </a:solidFill>
                <a:latin typeface="+mn-ea"/>
              </a:rPr>
              <a:t>玉米</a:t>
            </a:r>
            <a:r>
              <a:rPr lang="en-US" altLang="zh-TW" sz="1600" b="1" dirty="0">
                <a:solidFill>
                  <a:schemeClr val="accent6"/>
                </a:solidFill>
                <a:latin typeface="+mn-ea"/>
              </a:rPr>
              <a:t>442</a:t>
            </a:r>
            <a:r>
              <a:rPr lang="zh-TW" altLang="en-US" sz="1600" b="1" dirty="0">
                <a:solidFill>
                  <a:schemeClr val="accent6"/>
                </a:solidFill>
                <a:latin typeface="+mn-ea"/>
              </a:rPr>
              <a:t>萬公噸，大豆</a:t>
            </a:r>
            <a:r>
              <a:rPr lang="en-US" altLang="zh-TW" sz="1600" b="1" dirty="0">
                <a:solidFill>
                  <a:schemeClr val="accent6"/>
                </a:solidFill>
                <a:latin typeface="+mn-ea"/>
              </a:rPr>
              <a:t>259</a:t>
            </a:r>
            <a:r>
              <a:rPr lang="zh-TW" altLang="en-US" sz="1600" b="1" dirty="0">
                <a:solidFill>
                  <a:schemeClr val="accent6"/>
                </a:solidFill>
                <a:latin typeface="+mn-ea"/>
              </a:rPr>
              <a:t>萬公噸，小麥</a:t>
            </a:r>
            <a:r>
              <a:rPr lang="en-US" altLang="zh-TW" sz="1600" b="1" dirty="0">
                <a:solidFill>
                  <a:schemeClr val="accent6"/>
                </a:solidFill>
                <a:latin typeface="+mn-ea"/>
              </a:rPr>
              <a:t>140</a:t>
            </a:r>
            <a:r>
              <a:rPr lang="zh-TW" altLang="en-US" sz="1600" b="1" dirty="0">
                <a:solidFill>
                  <a:schemeClr val="accent6"/>
                </a:solidFill>
                <a:latin typeface="+mn-ea"/>
              </a:rPr>
              <a:t>萬公噸</a:t>
            </a:r>
            <a:r>
              <a:rPr lang="en-US" altLang="zh-TW" sz="1600" b="1" dirty="0">
                <a:solidFill>
                  <a:schemeClr val="accent6"/>
                </a:solidFill>
                <a:latin typeface="+mn-ea"/>
              </a:rPr>
              <a:t>)</a:t>
            </a:r>
            <a:r>
              <a:rPr lang="zh-TW" altLang="en-US" sz="1600" b="1" dirty="0">
                <a:solidFill>
                  <a:schemeClr val="accent6"/>
                </a:solidFill>
                <a:latin typeface="+mn-ea"/>
              </a:rPr>
              <a:t>；</a:t>
            </a:r>
            <a:endParaRPr lang="en-US" altLang="zh-TW" sz="1600" b="1" dirty="0">
              <a:solidFill>
                <a:schemeClr val="accent6"/>
              </a:solidFill>
              <a:latin typeface="+mn-ea"/>
            </a:endParaRPr>
          </a:p>
          <a:p>
            <a:pPr algn="just"/>
            <a:r>
              <a:rPr lang="en-US" altLang="zh-TW" sz="1600" b="1" dirty="0">
                <a:solidFill>
                  <a:srgbClr val="C00000"/>
                </a:solidFill>
                <a:latin typeface="+mn-ea"/>
              </a:rPr>
              <a:t>2022</a:t>
            </a:r>
            <a:r>
              <a:rPr lang="zh-TW" altLang="en-US" sz="1600" b="1" dirty="0">
                <a:solidFill>
                  <a:srgbClr val="C00000"/>
                </a:solidFill>
                <a:latin typeface="+mn-ea"/>
              </a:rPr>
              <a:t>年黃小玉進口量為</a:t>
            </a:r>
            <a:r>
              <a:rPr lang="en-US" altLang="zh-TW" sz="1600" b="1" dirty="0">
                <a:solidFill>
                  <a:srgbClr val="C00000"/>
                </a:solidFill>
                <a:latin typeface="+mn-ea"/>
              </a:rPr>
              <a:t>890</a:t>
            </a:r>
            <a:r>
              <a:rPr lang="zh-TW" altLang="en-US" sz="1600" b="1" dirty="0">
                <a:solidFill>
                  <a:srgbClr val="C00000"/>
                </a:solidFill>
                <a:latin typeface="+mn-ea"/>
              </a:rPr>
              <a:t>萬公噸</a:t>
            </a:r>
            <a:r>
              <a:rPr lang="en-US" altLang="zh-TW" sz="1600" b="1" dirty="0">
                <a:solidFill>
                  <a:schemeClr val="accent6"/>
                </a:solidFill>
                <a:latin typeface="+mn-ea"/>
              </a:rPr>
              <a:t>(</a:t>
            </a:r>
            <a:r>
              <a:rPr lang="zh-TW" altLang="en-US" sz="1600" b="1" dirty="0">
                <a:solidFill>
                  <a:schemeClr val="accent6"/>
                </a:solidFill>
                <a:latin typeface="+mn-ea"/>
              </a:rPr>
              <a:t>玉米</a:t>
            </a:r>
            <a:r>
              <a:rPr lang="en-US" altLang="zh-TW" sz="1600" b="1" dirty="0">
                <a:solidFill>
                  <a:schemeClr val="accent6"/>
                </a:solidFill>
                <a:latin typeface="+mn-ea"/>
              </a:rPr>
              <a:t>473</a:t>
            </a:r>
            <a:r>
              <a:rPr lang="zh-TW" altLang="en-US" sz="1600" b="1" dirty="0">
                <a:solidFill>
                  <a:schemeClr val="accent6"/>
                </a:solidFill>
                <a:latin typeface="+mn-ea"/>
              </a:rPr>
              <a:t>萬公噸，大豆</a:t>
            </a:r>
            <a:r>
              <a:rPr lang="en-US" altLang="zh-TW" sz="1600" b="1" dirty="0">
                <a:solidFill>
                  <a:schemeClr val="accent6"/>
                </a:solidFill>
                <a:latin typeface="+mn-ea"/>
              </a:rPr>
              <a:t>275</a:t>
            </a:r>
            <a:r>
              <a:rPr lang="zh-TW" altLang="en-US" sz="1600" b="1" dirty="0">
                <a:solidFill>
                  <a:schemeClr val="accent6"/>
                </a:solidFill>
                <a:latin typeface="+mn-ea"/>
              </a:rPr>
              <a:t>萬公噸，小麥</a:t>
            </a:r>
            <a:r>
              <a:rPr lang="en-US" altLang="zh-TW" sz="1600" b="1" dirty="0">
                <a:solidFill>
                  <a:schemeClr val="accent6"/>
                </a:solidFill>
                <a:latin typeface="+mn-ea"/>
              </a:rPr>
              <a:t>142</a:t>
            </a:r>
            <a:r>
              <a:rPr lang="zh-TW" altLang="en-US" sz="1600" b="1" dirty="0">
                <a:solidFill>
                  <a:schemeClr val="accent6"/>
                </a:solidFill>
                <a:latin typeface="+mn-ea"/>
              </a:rPr>
              <a:t>萬公噸</a:t>
            </a:r>
            <a:r>
              <a:rPr lang="en-US" altLang="zh-TW" sz="1600" b="1" dirty="0">
                <a:solidFill>
                  <a:schemeClr val="accent6"/>
                </a:solidFill>
                <a:latin typeface="+mn-ea"/>
              </a:rPr>
              <a:t>)</a:t>
            </a:r>
            <a:r>
              <a:rPr lang="zh-TW" altLang="en-US" sz="1600" b="1" dirty="0">
                <a:solidFill>
                  <a:schemeClr val="accent6"/>
                </a:solidFill>
                <a:latin typeface="+mn-ea"/>
              </a:rPr>
              <a:t>；</a:t>
            </a:r>
            <a:endParaRPr lang="en-US" altLang="zh-TW" sz="1600" b="1" dirty="0">
              <a:solidFill>
                <a:schemeClr val="accent6"/>
              </a:solidFill>
              <a:latin typeface="+mn-ea"/>
            </a:endParaRPr>
          </a:p>
          <a:p>
            <a:pPr algn="just"/>
            <a:r>
              <a:rPr lang="en-US" altLang="zh-TW" sz="1600" b="1" dirty="0">
                <a:solidFill>
                  <a:srgbClr val="C00000"/>
                </a:solidFill>
                <a:latin typeface="+mn-ea"/>
              </a:rPr>
              <a:t>2023</a:t>
            </a:r>
            <a:r>
              <a:rPr lang="zh-TW" altLang="en-US" sz="1600" b="1" dirty="0">
                <a:solidFill>
                  <a:srgbClr val="C00000"/>
                </a:solidFill>
                <a:latin typeface="+mn-ea"/>
              </a:rPr>
              <a:t>年黃小玉進口量為</a:t>
            </a:r>
            <a:r>
              <a:rPr lang="en-US" altLang="zh-TW" sz="1600" b="1" dirty="0">
                <a:solidFill>
                  <a:srgbClr val="C00000"/>
                </a:solidFill>
                <a:latin typeface="+mn-ea"/>
              </a:rPr>
              <a:t>825</a:t>
            </a:r>
            <a:r>
              <a:rPr lang="zh-TW" altLang="en-US" sz="1600" b="1" dirty="0">
                <a:solidFill>
                  <a:srgbClr val="C00000"/>
                </a:solidFill>
                <a:latin typeface="+mn-ea"/>
              </a:rPr>
              <a:t>萬公噸</a:t>
            </a:r>
            <a:r>
              <a:rPr lang="en-US" altLang="zh-TW" sz="1600" b="1" dirty="0">
                <a:solidFill>
                  <a:schemeClr val="accent6"/>
                </a:solidFill>
                <a:latin typeface="+mn-ea"/>
              </a:rPr>
              <a:t>(</a:t>
            </a:r>
            <a:r>
              <a:rPr lang="zh-TW" altLang="en-US" sz="1600" b="1" dirty="0">
                <a:solidFill>
                  <a:schemeClr val="accent6"/>
                </a:solidFill>
                <a:latin typeface="+mn-ea"/>
              </a:rPr>
              <a:t>玉米</a:t>
            </a:r>
            <a:r>
              <a:rPr lang="en-US" altLang="zh-TW" sz="1600" b="1" dirty="0">
                <a:solidFill>
                  <a:schemeClr val="accent6"/>
                </a:solidFill>
                <a:latin typeface="+mn-ea"/>
              </a:rPr>
              <a:t>432</a:t>
            </a:r>
            <a:r>
              <a:rPr lang="zh-TW" altLang="en-US" sz="1600" b="1" dirty="0">
                <a:solidFill>
                  <a:schemeClr val="accent6"/>
                </a:solidFill>
                <a:latin typeface="+mn-ea"/>
              </a:rPr>
              <a:t>萬公噸，大豆</a:t>
            </a:r>
            <a:r>
              <a:rPr lang="en-US" altLang="zh-TW" sz="1600" b="1" dirty="0">
                <a:solidFill>
                  <a:schemeClr val="accent6"/>
                </a:solidFill>
                <a:latin typeface="+mn-ea"/>
              </a:rPr>
              <a:t>255</a:t>
            </a:r>
            <a:r>
              <a:rPr lang="zh-TW" altLang="en-US" sz="1600" b="1" dirty="0">
                <a:solidFill>
                  <a:schemeClr val="accent6"/>
                </a:solidFill>
                <a:latin typeface="+mn-ea"/>
              </a:rPr>
              <a:t>萬公噸，小麥</a:t>
            </a:r>
            <a:r>
              <a:rPr lang="en-US" altLang="zh-TW" sz="1600" b="1" dirty="0">
                <a:solidFill>
                  <a:schemeClr val="accent6"/>
                </a:solidFill>
                <a:latin typeface="+mn-ea"/>
              </a:rPr>
              <a:t>139</a:t>
            </a:r>
            <a:r>
              <a:rPr lang="zh-TW" altLang="en-US" sz="1600" b="1" dirty="0">
                <a:solidFill>
                  <a:schemeClr val="accent6"/>
                </a:solidFill>
                <a:latin typeface="+mn-ea"/>
              </a:rPr>
              <a:t>萬公噸</a:t>
            </a:r>
            <a:r>
              <a:rPr lang="en-US" altLang="zh-TW" sz="1600" b="1" dirty="0">
                <a:solidFill>
                  <a:schemeClr val="accent6"/>
                </a:solidFill>
                <a:latin typeface="+mn-ea"/>
              </a:rPr>
              <a:t>)</a:t>
            </a:r>
            <a:r>
              <a:rPr lang="zh-TW" altLang="en-US" sz="1600" b="1" dirty="0">
                <a:solidFill>
                  <a:schemeClr val="accent6"/>
                </a:solidFill>
                <a:latin typeface="+mn-ea"/>
              </a:rPr>
              <a:t>；</a:t>
            </a:r>
            <a:endParaRPr lang="en-US" altLang="zh-TW" sz="1600" b="1" dirty="0">
              <a:solidFill>
                <a:schemeClr val="accent6"/>
              </a:solidFill>
              <a:latin typeface="+mn-ea"/>
            </a:endParaRPr>
          </a:p>
          <a:p>
            <a:pPr algn="just"/>
            <a:r>
              <a:rPr lang="en-US" altLang="zh-TW" sz="1600" b="1" dirty="0">
                <a:solidFill>
                  <a:srgbClr val="C00000"/>
                </a:solidFill>
                <a:latin typeface="+mn-ea"/>
              </a:rPr>
              <a:t>2023</a:t>
            </a:r>
            <a:r>
              <a:rPr lang="zh-TW" altLang="en-US" sz="1600" b="1" dirty="0">
                <a:solidFill>
                  <a:srgbClr val="C00000"/>
                </a:solidFill>
                <a:latin typeface="+mn-ea"/>
              </a:rPr>
              <a:t>年黃小玉進口量為</a:t>
            </a:r>
            <a:r>
              <a:rPr lang="en-US" altLang="zh-TW" sz="1600" b="1" dirty="0">
                <a:solidFill>
                  <a:srgbClr val="C00000"/>
                </a:solidFill>
                <a:latin typeface="+mn-ea"/>
              </a:rPr>
              <a:t>867</a:t>
            </a:r>
            <a:r>
              <a:rPr lang="zh-TW" altLang="en-US" sz="1600" b="1" dirty="0">
                <a:solidFill>
                  <a:srgbClr val="C00000"/>
                </a:solidFill>
                <a:latin typeface="+mn-ea"/>
              </a:rPr>
              <a:t>萬公噸</a:t>
            </a:r>
            <a:r>
              <a:rPr lang="en-US" altLang="zh-TW" sz="1600" b="1" dirty="0">
                <a:solidFill>
                  <a:schemeClr val="accent6"/>
                </a:solidFill>
                <a:latin typeface="+mn-ea"/>
              </a:rPr>
              <a:t>(</a:t>
            </a:r>
            <a:r>
              <a:rPr lang="zh-TW" altLang="en-US" sz="1600" b="1" dirty="0">
                <a:solidFill>
                  <a:schemeClr val="accent6"/>
                </a:solidFill>
                <a:latin typeface="+mn-ea"/>
              </a:rPr>
              <a:t>玉米</a:t>
            </a:r>
            <a:r>
              <a:rPr lang="en-US" altLang="zh-TW" sz="1600" b="1" dirty="0">
                <a:solidFill>
                  <a:schemeClr val="accent6"/>
                </a:solidFill>
                <a:latin typeface="+mn-ea"/>
              </a:rPr>
              <a:t>466</a:t>
            </a:r>
            <a:r>
              <a:rPr lang="zh-TW" altLang="en-US" sz="1600" b="1" dirty="0">
                <a:solidFill>
                  <a:schemeClr val="accent6"/>
                </a:solidFill>
                <a:latin typeface="+mn-ea"/>
              </a:rPr>
              <a:t>萬公噸，大豆</a:t>
            </a:r>
            <a:r>
              <a:rPr lang="en-US" altLang="zh-TW" sz="1600" b="1" dirty="0">
                <a:solidFill>
                  <a:schemeClr val="accent6"/>
                </a:solidFill>
                <a:latin typeface="+mn-ea"/>
              </a:rPr>
              <a:t>263</a:t>
            </a:r>
            <a:r>
              <a:rPr lang="zh-TW" altLang="en-US" sz="1600" b="1" dirty="0">
                <a:solidFill>
                  <a:schemeClr val="accent6"/>
                </a:solidFill>
                <a:latin typeface="+mn-ea"/>
              </a:rPr>
              <a:t>萬公噸，小麥</a:t>
            </a:r>
            <a:r>
              <a:rPr lang="en-US" altLang="zh-TW" sz="1600" b="1" dirty="0">
                <a:solidFill>
                  <a:schemeClr val="accent6"/>
                </a:solidFill>
                <a:latin typeface="+mn-ea"/>
              </a:rPr>
              <a:t>138</a:t>
            </a:r>
            <a:r>
              <a:rPr lang="zh-TW" altLang="en-US" sz="1600" b="1" dirty="0">
                <a:solidFill>
                  <a:schemeClr val="accent6"/>
                </a:solidFill>
                <a:latin typeface="+mn-ea"/>
              </a:rPr>
              <a:t>萬公噸</a:t>
            </a:r>
            <a:r>
              <a:rPr lang="en-US" altLang="zh-TW" sz="1600" b="1" dirty="0">
                <a:solidFill>
                  <a:schemeClr val="accent6"/>
                </a:solidFill>
                <a:latin typeface="+mn-ea"/>
              </a:rPr>
              <a:t>)</a:t>
            </a:r>
            <a:r>
              <a:rPr lang="zh-TW" altLang="en-US" sz="1600" b="1" dirty="0">
                <a:solidFill>
                  <a:schemeClr val="accent6"/>
                </a:solidFill>
                <a:latin typeface="+mn-ea"/>
              </a:rPr>
              <a:t>。</a:t>
            </a:r>
            <a:endParaRPr lang="zh-TW" altLang="en-US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12" name="圓角矩形 11"/>
          <p:cNvSpPr/>
          <p:nvPr/>
        </p:nvSpPr>
        <p:spPr bwMode="auto">
          <a:xfrm>
            <a:off x="1928794" y="2571744"/>
            <a:ext cx="1476000" cy="57600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dist="35921" dir="2700000" algn="ctr" rotWithShape="0">
              <a:schemeClr val="bg2">
                <a:alpha val="50000"/>
              </a:scheme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altLang="zh-TW" sz="1600" b="1" dirty="0">
                <a:solidFill>
                  <a:schemeClr val="accent6"/>
                </a:solidFill>
                <a:latin typeface="+mj-ea"/>
                <a:ea typeface="+mj-ea"/>
              </a:rPr>
              <a:t>1966</a:t>
            </a:r>
            <a:r>
              <a:rPr lang="zh-TW" altLang="en-US" sz="1600" b="1" dirty="0">
                <a:solidFill>
                  <a:schemeClr val="accent6"/>
                </a:solidFill>
                <a:latin typeface="+mj-ea"/>
                <a:ea typeface="+mj-ea"/>
              </a:rPr>
              <a:t>年大宗物資</a:t>
            </a:r>
            <a:r>
              <a:rPr lang="zh-TW" altLang="en-US" sz="1600" b="1" dirty="0">
                <a:solidFill>
                  <a:schemeClr val="accent6"/>
                </a:solidFill>
                <a:latin typeface="+mj-ea"/>
              </a:rPr>
              <a:t>開放</a:t>
            </a:r>
            <a:r>
              <a:rPr lang="zh-TW" altLang="en-US" sz="1600" b="1" dirty="0">
                <a:solidFill>
                  <a:schemeClr val="accent6"/>
                </a:solidFill>
                <a:latin typeface="+mj-ea"/>
                <a:ea typeface="+mj-ea"/>
              </a:rPr>
              <a:t>進口</a:t>
            </a:r>
          </a:p>
        </p:txBody>
      </p:sp>
      <p:cxnSp>
        <p:nvCxnSpPr>
          <p:cNvPr id="18" name="直線單箭頭接點 17"/>
          <p:cNvCxnSpPr>
            <a:cxnSpLocks/>
            <a:stCxn id="12" idx="2"/>
          </p:cNvCxnSpPr>
          <p:nvPr/>
        </p:nvCxnSpPr>
        <p:spPr bwMode="auto">
          <a:xfrm flipH="1">
            <a:off x="1928794" y="3147744"/>
            <a:ext cx="738000" cy="709884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1" name="圓角矩形 20"/>
          <p:cNvSpPr/>
          <p:nvPr/>
        </p:nvSpPr>
        <p:spPr bwMode="auto">
          <a:xfrm>
            <a:off x="4714876" y="2500306"/>
            <a:ext cx="1692000" cy="57600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dist="35921" dir="2700000" algn="ctr" rotWithShape="0">
              <a:schemeClr val="bg2">
                <a:alpha val="50000"/>
              </a:scheme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altLang="zh-TW" sz="1600" b="1" dirty="0">
                <a:solidFill>
                  <a:schemeClr val="accent6"/>
                </a:solidFill>
                <a:latin typeface="+mj-ea"/>
                <a:ea typeface="+mj-ea"/>
              </a:rPr>
              <a:t>1988</a:t>
            </a:r>
            <a:r>
              <a:rPr lang="zh-TW" altLang="en-US" sz="1600" b="1" dirty="0">
                <a:solidFill>
                  <a:schemeClr val="accent6"/>
                </a:solidFill>
                <a:latin typeface="+mj-ea"/>
                <a:ea typeface="+mj-ea"/>
              </a:rPr>
              <a:t>年開放大宗物資自由進口</a:t>
            </a:r>
          </a:p>
        </p:txBody>
      </p:sp>
      <p:cxnSp>
        <p:nvCxnSpPr>
          <p:cNvPr id="23" name="直線單箭頭接點 22"/>
          <p:cNvCxnSpPr>
            <a:cxnSpLocks/>
            <a:stCxn id="21" idx="2"/>
          </p:cNvCxnSpPr>
          <p:nvPr/>
        </p:nvCxnSpPr>
        <p:spPr bwMode="auto">
          <a:xfrm flipH="1">
            <a:off x="4667058" y="3076306"/>
            <a:ext cx="893818" cy="781322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4" name="文字方塊 3">
            <a:extLst>
              <a:ext uri="{FF2B5EF4-FFF2-40B4-BE49-F238E27FC236}">
                <a16:creationId xmlns:a16="http://schemas.microsoft.com/office/drawing/2014/main" id="{07D6389D-4625-1083-BC36-9D793CC00475}"/>
              </a:ext>
            </a:extLst>
          </p:cNvPr>
          <p:cNvSpPr txBox="1"/>
          <p:nvPr/>
        </p:nvSpPr>
        <p:spPr>
          <a:xfrm>
            <a:off x="454353" y="71891"/>
            <a:ext cx="569757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3200" b="1" i="0" u="none" strike="noStrike" cap="none" normalizeH="0" baseline="0" dirty="0">
                <a:ln>
                  <a:noFill/>
                </a:ln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圖</a:t>
            </a:r>
            <a:r>
              <a:rPr kumimoji="1" lang="en-US" altLang="zh-TW" sz="3200" b="1" i="0" u="none" strike="noStrike" cap="none" normalizeH="0" baseline="0" dirty="0">
                <a:ln>
                  <a:noFill/>
                </a:ln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5</a:t>
            </a:r>
            <a:r>
              <a:rPr kumimoji="1" lang="zh-TW" altLang="en-US" sz="3200" b="1" i="0" u="none" strike="noStrike" cap="none" normalizeH="0" baseline="0" dirty="0">
                <a:ln>
                  <a:noFill/>
                </a:ln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、主要穀物雜糧進口數量</a:t>
            </a:r>
            <a:endParaRPr lang="zh-TW" altLang="en-US" sz="3200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24050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EA7E95-61F9-4D6C-8F6E-F6227A3E4988}" type="slidenum">
              <a:rPr lang="en-US" altLang="zh-TW" smtClean="0">
                <a:solidFill>
                  <a:srgbClr val="000000"/>
                </a:solidFill>
              </a:rPr>
              <a:pPr>
                <a:defRPr/>
              </a:pPr>
              <a:t>7</a:t>
            </a:fld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AED770B-9298-F824-46D6-5543873B04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2959" y="880157"/>
            <a:ext cx="8353852" cy="4771969"/>
          </a:xfrm>
        </p:spPr>
        <p:txBody>
          <a:bodyPr/>
          <a:lstStyle/>
          <a:p>
            <a:pPr marL="0" indent="0">
              <a:lnSpc>
                <a:spcPts val="3000"/>
              </a:lnSpc>
              <a:spcBef>
                <a:spcPts val="0"/>
              </a:spcBef>
              <a:buNone/>
            </a:pPr>
            <a:r>
              <a:rPr lang="zh-TW" altLang="en-US" dirty="0"/>
              <a:t>    </a:t>
            </a:r>
            <a:r>
              <a:rPr lang="zh-TW" altLang="en-US" sz="2400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世界人口成長與預估        全球穀物需求量</a:t>
            </a:r>
            <a:endParaRPr lang="en-US" altLang="zh-TW" sz="2400" u="sng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  <a:ea typeface="+mj-ea"/>
            </a:endParaRPr>
          </a:p>
          <a:p>
            <a:pPr marL="0" indent="0">
              <a:lnSpc>
                <a:spcPts val="3000"/>
              </a:lnSpc>
              <a:spcBef>
                <a:spcPts val="0"/>
              </a:spcBef>
              <a:buNone/>
            </a:pPr>
            <a:r>
              <a:rPr lang="zh-TW" altLang="en-US" dirty="0">
                <a:latin typeface="+mj-ea"/>
                <a:ea typeface="+mj-ea"/>
              </a:rPr>
              <a:t>   </a:t>
            </a:r>
            <a:r>
              <a:rPr lang="en-US" altLang="zh-TW" dirty="0">
                <a:latin typeface="+mj-ea"/>
                <a:ea typeface="+mj-ea"/>
              </a:rPr>
              <a:t>1930</a:t>
            </a:r>
            <a:r>
              <a:rPr lang="zh-TW" altLang="en-US" dirty="0">
                <a:latin typeface="+mj-ea"/>
                <a:ea typeface="+mj-ea"/>
              </a:rPr>
              <a:t>年  </a:t>
            </a:r>
            <a:r>
              <a:rPr lang="en-US" altLang="zh-TW" dirty="0">
                <a:latin typeface="+mj-ea"/>
                <a:ea typeface="+mj-ea"/>
              </a:rPr>
              <a:t>20</a:t>
            </a:r>
            <a:r>
              <a:rPr lang="zh-TW" altLang="en-US" dirty="0">
                <a:latin typeface="+mj-ea"/>
                <a:ea typeface="+mj-ea"/>
              </a:rPr>
              <a:t>億人</a:t>
            </a:r>
            <a:endParaRPr lang="en-US" altLang="zh-TW" dirty="0">
              <a:latin typeface="+mj-ea"/>
              <a:ea typeface="+mj-ea"/>
            </a:endParaRPr>
          </a:p>
          <a:p>
            <a:pPr marL="0" indent="0">
              <a:lnSpc>
                <a:spcPts val="3000"/>
              </a:lnSpc>
              <a:spcBef>
                <a:spcPts val="0"/>
              </a:spcBef>
              <a:buNone/>
            </a:pPr>
            <a:r>
              <a:rPr lang="zh-TW" altLang="en-US" dirty="0">
                <a:latin typeface="+mj-ea"/>
                <a:ea typeface="+mj-ea"/>
              </a:rPr>
              <a:t>   </a:t>
            </a:r>
            <a:r>
              <a:rPr lang="en-US" altLang="zh-TW" dirty="0">
                <a:latin typeface="+mj-ea"/>
                <a:ea typeface="+mj-ea"/>
              </a:rPr>
              <a:t>1960</a:t>
            </a:r>
            <a:r>
              <a:rPr lang="zh-TW" altLang="en-US" dirty="0">
                <a:latin typeface="+mj-ea"/>
                <a:ea typeface="+mj-ea"/>
              </a:rPr>
              <a:t>年  </a:t>
            </a:r>
            <a:r>
              <a:rPr lang="en-US" altLang="zh-TW" dirty="0">
                <a:latin typeface="+mj-ea"/>
                <a:ea typeface="+mj-ea"/>
              </a:rPr>
              <a:t>30</a:t>
            </a:r>
            <a:r>
              <a:rPr lang="zh-TW" altLang="en-US" dirty="0">
                <a:latin typeface="+mj-ea"/>
                <a:ea typeface="+mj-ea"/>
              </a:rPr>
              <a:t>億人</a:t>
            </a:r>
            <a:endParaRPr lang="en-US" altLang="zh-TW" dirty="0">
              <a:latin typeface="+mj-ea"/>
              <a:ea typeface="+mj-ea"/>
            </a:endParaRPr>
          </a:p>
          <a:p>
            <a:pPr marL="0" indent="0">
              <a:lnSpc>
                <a:spcPts val="3000"/>
              </a:lnSpc>
              <a:spcBef>
                <a:spcPts val="0"/>
              </a:spcBef>
              <a:buNone/>
            </a:pPr>
            <a:r>
              <a:rPr lang="zh-TW" altLang="en-US" dirty="0">
                <a:latin typeface="+mj-ea"/>
                <a:ea typeface="+mj-ea"/>
              </a:rPr>
              <a:t>   </a:t>
            </a:r>
            <a:r>
              <a:rPr lang="en-US" altLang="zh-TW" dirty="0">
                <a:latin typeface="+mj-ea"/>
                <a:ea typeface="+mj-ea"/>
              </a:rPr>
              <a:t>1974</a:t>
            </a:r>
            <a:r>
              <a:rPr lang="zh-TW" altLang="en-US" dirty="0">
                <a:latin typeface="+mj-ea"/>
                <a:ea typeface="+mj-ea"/>
              </a:rPr>
              <a:t>年  </a:t>
            </a:r>
            <a:r>
              <a:rPr lang="en-US" altLang="zh-TW" dirty="0">
                <a:latin typeface="+mj-ea"/>
                <a:ea typeface="+mj-ea"/>
              </a:rPr>
              <a:t>40</a:t>
            </a:r>
            <a:r>
              <a:rPr lang="zh-TW" altLang="en-US" dirty="0">
                <a:latin typeface="+mj-ea"/>
                <a:ea typeface="+mj-ea"/>
              </a:rPr>
              <a:t>億人</a:t>
            </a:r>
            <a:endParaRPr lang="en-US" altLang="zh-TW" dirty="0">
              <a:latin typeface="+mj-ea"/>
              <a:ea typeface="+mj-ea"/>
            </a:endParaRPr>
          </a:p>
          <a:p>
            <a:pPr marL="0" indent="0">
              <a:lnSpc>
                <a:spcPts val="3000"/>
              </a:lnSpc>
              <a:spcBef>
                <a:spcPts val="0"/>
              </a:spcBef>
              <a:buNone/>
            </a:pPr>
            <a:r>
              <a:rPr lang="zh-TW" altLang="en-US" dirty="0">
                <a:latin typeface="+mj-ea"/>
                <a:ea typeface="+mj-ea"/>
              </a:rPr>
              <a:t>   </a:t>
            </a:r>
            <a:r>
              <a:rPr lang="en-US" altLang="zh-TW" dirty="0">
                <a:latin typeface="+mj-ea"/>
                <a:ea typeface="+mj-ea"/>
              </a:rPr>
              <a:t>1988</a:t>
            </a:r>
            <a:r>
              <a:rPr lang="zh-TW" altLang="en-US" dirty="0">
                <a:latin typeface="+mj-ea"/>
                <a:ea typeface="+mj-ea"/>
              </a:rPr>
              <a:t>年  </a:t>
            </a:r>
            <a:r>
              <a:rPr lang="en-US" altLang="zh-TW" dirty="0">
                <a:latin typeface="+mj-ea"/>
                <a:ea typeface="+mj-ea"/>
              </a:rPr>
              <a:t>50</a:t>
            </a:r>
            <a:r>
              <a:rPr lang="zh-TW" altLang="en-US" dirty="0">
                <a:latin typeface="+mj-ea"/>
                <a:ea typeface="+mj-ea"/>
              </a:rPr>
              <a:t>億人</a:t>
            </a:r>
            <a:endParaRPr lang="en-US" altLang="zh-TW" dirty="0">
              <a:latin typeface="+mj-ea"/>
              <a:ea typeface="+mj-ea"/>
            </a:endParaRPr>
          </a:p>
          <a:p>
            <a:pPr marL="0" indent="0">
              <a:lnSpc>
                <a:spcPts val="3000"/>
              </a:lnSpc>
              <a:spcBef>
                <a:spcPts val="0"/>
              </a:spcBef>
              <a:buNone/>
            </a:pPr>
            <a:r>
              <a:rPr lang="zh-TW" altLang="en-US" dirty="0">
                <a:latin typeface="+mj-ea"/>
                <a:ea typeface="+mj-ea"/>
              </a:rPr>
              <a:t>   </a:t>
            </a:r>
            <a:r>
              <a:rPr lang="en-US" altLang="zh-TW" dirty="0">
                <a:latin typeface="+mj-ea"/>
                <a:ea typeface="+mj-ea"/>
              </a:rPr>
              <a:t>2000</a:t>
            </a:r>
            <a:r>
              <a:rPr lang="zh-TW" altLang="en-US" dirty="0">
                <a:latin typeface="+mj-ea"/>
                <a:ea typeface="+mj-ea"/>
              </a:rPr>
              <a:t>年  </a:t>
            </a:r>
            <a:r>
              <a:rPr lang="en-US" altLang="zh-TW" dirty="0">
                <a:latin typeface="+mj-ea"/>
                <a:ea typeface="+mj-ea"/>
              </a:rPr>
              <a:t>60</a:t>
            </a:r>
            <a:r>
              <a:rPr lang="zh-TW" altLang="en-US" dirty="0">
                <a:latin typeface="+mj-ea"/>
                <a:ea typeface="+mj-ea"/>
              </a:rPr>
              <a:t>億人</a:t>
            </a:r>
            <a:endParaRPr lang="en-US" altLang="zh-TW" dirty="0">
              <a:latin typeface="+mj-ea"/>
              <a:ea typeface="+mj-ea"/>
            </a:endParaRPr>
          </a:p>
          <a:p>
            <a:pPr marL="0" indent="0">
              <a:lnSpc>
                <a:spcPts val="3000"/>
              </a:lnSpc>
              <a:spcBef>
                <a:spcPts val="0"/>
              </a:spcBef>
              <a:buNone/>
            </a:pPr>
            <a:r>
              <a:rPr lang="zh-TW" altLang="en-US" dirty="0">
                <a:latin typeface="+mj-ea"/>
                <a:ea typeface="+mj-ea"/>
              </a:rPr>
              <a:t>   </a:t>
            </a:r>
            <a:r>
              <a:rPr lang="en-US" altLang="zh-TW" dirty="0">
                <a:latin typeface="+mj-ea"/>
                <a:ea typeface="+mj-ea"/>
              </a:rPr>
              <a:t>2011</a:t>
            </a:r>
            <a:r>
              <a:rPr lang="zh-TW" altLang="en-US" dirty="0">
                <a:latin typeface="+mj-ea"/>
                <a:ea typeface="+mj-ea"/>
              </a:rPr>
              <a:t>年  </a:t>
            </a:r>
            <a:r>
              <a:rPr lang="en-US" altLang="zh-TW" dirty="0">
                <a:latin typeface="+mj-ea"/>
                <a:ea typeface="+mj-ea"/>
              </a:rPr>
              <a:t>70</a:t>
            </a:r>
            <a:r>
              <a:rPr lang="zh-TW" altLang="en-US" dirty="0">
                <a:latin typeface="+mj-ea"/>
                <a:ea typeface="+mj-ea"/>
              </a:rPr>
              <a:t>億人</a:t>
            </a:r>
            <a:endParaRPr lang="en-US" altLang="zh-TW" dirty="0">
              <a:latin typeface="+mj-ea"/>
              <a:ea typeface="+mj-ea"/>
            </a:endParaRPr>
          </a:p>
          <a:p>
            <a:pPr marL="0" indent="0">
              <a:lnSpc>
                <a:spcPts val="3000"/>
              </a:lnSpc>
              <a:spcBef>
                <a:spcPts val="0"/>
              </a:spcBef>
              <a:buNone/>
            </a:pPr>
            <a:r>
              <a:rPr lang="zh-TW" altLang="en-US" dirty="0">
                <a:latin typeface="+mj-ea"/>
                <a:ea typeface="+mj-ea"/>
              </a:rPr>
              <a:t>   </a:t>
            </a:r>
            <a:r>
              <a:rPr lang="en-US" altLang="zh-TW" dirty="0">
                <a:latin typeface="+mj-ea"/>
                <a:ea typeface="+mj-ea"/>
              </a:rPr>
              <a:t>2023</a:t>
            </a:r>
            <a:r>
              <a:rPr lang="zh-TW" altLang="en-US" dirty="0">
                <a:latin typeface="+mj-ea"/>
                <a:ea typeface="+mj-ea"/>
              </a:rPr>
              <a:t>年  </a:t>
            </a:r>
            <a:r>
              <a:rPr lang="en-US" altLang="zh-TW" dirty="0">
                <a:latin typeface="+mj-ea"/>
                <a:ea typeface="+mj-ea"/>
              </a:rPr>
              <a:t>80</a:t>
            </a:r>
            <a:r>
              <a:rPr lang="zh-TW" altLang="en-US" dirty="0">
                <a:latin typeface="+mj-ea"/>
                <a:ea typeface="+mj-ea"/>
              </a:rPr>
              <a:t>億人          </a:t>
            </a:r>
            <a:r>
              <a:rPr lang="en-US" altLang="zh-TW" dirty="0">
                <a:latin typeface="+mj-ea"/>
                <a:ea typeface="+mj-ea"/>
              </a:rPr>
              <a:t>28</a:t>
            </a:r>
            <a:r>
              <a:rPr lang="zh-TW" altLang="en-US" dirty="0">
                <a:latin typeface="+mj-ea"/>
                <a:ea typeface="+mj-ea"/>
              </a:rPr>
              <a:t>億公噸</a:t>
            </a:r>
            <a:endParaRPr lang="en-US" altLang="zh-TW" dirty="0">
              <a:latin typeface="+mj-ea"/>
              <a:ea typeface="+mj-ea"/>
            </a:endParaRPr>
          </a:p>
          <a:p>
            <a:pPr marL="0" indent="0">
              <a:lnSpc>
                <a:spcPts val="3000"/>
              </a:lnSpc>
              <a:spcBef>
                <a:spcPts val="0"/>
              </a:spcBef>
              <a:buNone/>
            </a:pPr>
            <a:r>
              <a:rPr lang="en-US" altLang="zh-TW" dirty="0">
                <a:latin typeface="+mj-ea"/>
                <a:ea typeface="+mj-ea"/>
              </a:rPr>
              <a:t>   </a:t>
            </a:r>
            <a:r>
              <a:rPr lang="en-US" altLang="zh-TW" dirty="0">
                <a:solidFill>
                  <a:srgbClr val="0070C0"/>
                </a:solidFill>
                <a:latin typeface="+mj-ea"/>
                <a:ea typeface="+mj-ea"/>
              </a:rPr>
              <a:t>2030</a:t>
            </a:r>
            <a:r>
              <a:rPr lang="zh-TW" altLang="en-US" dirty="0">
                <a:solidFill>
                  <a:srgbClr val="0070C0"/>
                </a:solidFill>
                <a:latin typeface="+mj-ea"/>
                <a:ea typeface="+mj-ea"/>
              </a:rPr>
              <a:t>年  </a:t>
            </a:r>
            <a:r>
              <a:rPr lang="en-US" altLang="zh-TW" dirty="0">
                <a:solidFill>
                  <a:srgbClr val="0070C0"/>
                </a:solidFill>
                <a:latin typeface="+mj-ea"/>
                <a:ea typeface="+mj-ea"/>
              </a:rPr>
              <a:t>85</a:t>
            </a:r>
            <a:r>
              <a:rPr lang="zh-TW" altLang="en-US" dirty="0">
                <a:solidFill>
                  <a:srgbClr val="0070C0"/>
                </a:solidFill>
                <a:latin typeface="+mj-ea"/>
                <a:ea typeface="+mj-ea"/>
              </a:rPr>
              <a:t>億人 </a:t>
            </a:r>
            <a:endParaRPr lang="en-US" altLang="zh-TW" dirty="0">
              <a:solidFill>
                <a:srgbClr val="0070C0"/>
              </a:solidFill>
              <a:latin typeface="+mj-ea"/>
              <a:ea typeface="+mj-ea"/>
            </a:endParaRPr>
          </a:p>
          <a:p>
            <a:pPr marL="0" indent="0">
              <a:lnSpc>
                <a:spcPts val="3000"/>
              </a:lnSpc>
              <a:spcBef>
                <a:spcPts val="0"/>
              </a:spcBef>
              <a:buNone/>
            </a:pPr>
            <a:r>
              <a:rPr lang="zh-TW" altLang="en-US" dirty="0">
                <a:solidFill>
                  <a:srgbClr val="0070C0"/>
                </a:solidFill>
                <a:latin typeface="+mj-ea"/>
                <a:ea typeface="+mj-ea"/>
              </a:rPr>
              <a:t>   </a:t>
            </a:r>
            <a:r>
              <a:rPr lang="en-US" altLang="zh-TW" dirty="0">
                <a:solidFill>
                  <a:srgbClr val="0070C0"/>
                </a:solidFill>
                <a:latin typeface="+mj-ea"/>
                <a:ea typeface="+mj-ea"/>
              </a:rPr>
              <a:t>2050</a:t>
            </a:r>
            <a:r>
              <a:rPr lang="zh-TW" altLang="en-US" dirty="0">
                <a:solidFill>
                  <a:srgbClr val="0070C0"/>
                </a:solidFill>
                <a:latin typeface="+mj-ea"/>
                <a:ea typeface="+mj-ea"/>
              </a:rPr>
              <a:t>年  </a:t>
            </a:r>
            <a:r>
              <a:rPr lang="en-US" altLang="zh-TW" dirty="0">
                <a:solidFill>
                  <a:srgbClr val="0070C0"/>
                </a:solidFill>
                <a:latin typeface="+mj-ea"/>
                <a:ea typeface="+mj-ea"/>
              </a:rPr>
              <a:t>97</a:t>
            </a:r>
            <a:r>
              <a:rPr lang="zh-TW" altLang="en-US" dirty="0">
                <a:solidFill>
                  <a:srgbClr val="0070C0"/>
                </a:solidFill>
                <a:latin typeface="+mj-ea"/>
                <a:ea typeface="+mj-ea"/>
              </a:rPr>
              <a:t>億人          </a:t>
            </a:r>
            <a:r>
              <a:rPr lang="en-US" altLang="zh-TW" dirty="0">
                <a:solidFill>
                  <a:srgbClr val="0070C0"/>
                </a:solidFill>
                <a:latin typeface="+mj-ea"/>
                <a:ea typeface="+mj-ea"/>
              </a:rPr>
              <a:t>34</a:t>
            </a:r>
            <a:r>
              <a:rPr lang="zh-TW" altLang="en-US" dirty="0">
                <a:solidFill>
                  <a:srgbClr val="0070C0"/>
                </a:solidFill>
                <a:latin typeface="+mj-ea"/>
                <a:ea typeface="+mj-ea"/>
              </a:rPr>
              <a:t>億公噸</a:t>
            </a:r>
            <a:endParaRPr lang="en-US" altLang="zh-TW" dirty="0">
              <a:solidFill>
                <a:srgbClr val="0070C0"/>
              </a:solidFill>
              <a:latin typeface="+mj-ea"/>
              <a:ea typeface="+mj-ea"/>
            </a:endParaRPr>
          </a:p>
          <a:p>
            <a:pPr marL="0" indent="0">
              <a:lnSpc>
                <a:spcPts val="3000"/>
              </a:lnSpc>
              <a:spcBef>
                <a:spcPts val="0"/>
              </a:spcBef>
              <a:buNone/>
            </a:pPr>
            <a:r>
              <a:rPr lang="zh-TW" altLang="en-US" dirty="0">
                <a:solidFill>
                  <a:srgbClr val="0070C0"/>
                </a:solidFill>
                <a:latin typeface="+mj-ea"/>
                <a:ea typeface="+mj-ea"/>
              </a:rPr>
              <a:t>   </a:t>
            </a:r>
            <a:r>
              <a:rPr lang="en-US" altLang="zh-TW" dirty="0">
                <a:solidFill>
                  <a:srgbClr val="C00000"/>
                </a:solidFill>
                <a:latin typeface="+mj-ea"/>
                <a:ea typeface="+mj-ea"/>
              </a:rPr>
              <a:t>2080</a:t>
            </a:r>
            <a:r>
              <a:rPr lang="zh-TW" altLang="en-US" dirty="0">
                <a:solidFill>
                  <a:srgbClr val="C00000"/>
                </a:solidFill>
                <a:latin typeface="+mj-ea"/>
                <a:ea typeface="+mj-ea"/>
              </a:rPr>
              <a:t>年 </a:t>
            </a:r>
            <a:r>
              <a:rPr lang="en-US" altLang="zh-TW" dirty="0">
                <a:solidFill>
                  <a:srgbClr val="C00000"/>
                </a:solidFill>
                <a:latin typeface="+mj-ea"/>
                <a:ea typeface="+mj-ea"/>
              </a:rPr>
              <a:t>103</a:t>
            </a:r>
            <a:r>
              <a:rPr lang="zh-TW" altLang="en-US" dirty="0">
                <a:solidFill>
                  <a:srgbClr val="C00000"/>
                </a:solidFill>
                <a:latin typeface="+mj-ea"/>
                <a:ea typeface="+mj-ea"/>
              </a:rPr>
              <a:t>億人</a:t>
            </a:r>
            <a:r>
              <a:rPr lang="zh-TW" altLang="en-US" dirty="0">
                <a:solidFill>
                  <a:srgbClr val="0070C0"/>
                </a:solidFill>
                <a:latin typeface="+mj-ea"/>
                <a:ea typeface="+mj-ea"/>
              </a:rPr>
              <a:t>          </a:t>
            </a:r>
            <a:r>
              <a:rPr lang="en-US" altLang="zh-TW" dirty="0">
                <a:solidFill>
                  <a:srgbClr val="C00000"/>
                </a:solidFill>
                <a:latin typeface="+mj-ea"/>
                <a:ea typeface="+mj-ea"/>
              </a:rPr>
              <a:t>36</a:t>
            </a:r>
            <a:r>
              <a:rPr lang="zh-TW" altLang="en-US" dirty="0">
                <a:solidFill>
                  <a:srgbClr val="C00000"/>
                </a:solidFill>
                <a:latin typeface="+mj-ea"/>
                <a:ea typeface="+mj-ea"/>
              </a:rPr>
              <a:t>億公噸</a:t>
            </a:r>
            <a:endParaRPr lang="en-US" altLang="zh-TW" dirty="0">
              <a:solidFill>
                <a:srgbClr val="C00000"/>
              </a:solidFill>
              <a:latin typeface="+mj-ea"/>
              <a:ea typeface="+mj-ea"/>
            </a:endParaRPr>
          </a:p>
          <a:p>
            <a:pPr marL="0" indent="0">
              <a:lnSpc>
                <a:spcPts val="3000"/>
              </a:lnSpc>
              <a:spcBef>
                <a:spcPts val="0"/>
              </a:spcBef>
              <a:buNone/>
            </a:pPr>
            <a:r>
              <a:rPr lang="zh-TW" altLang="en-US" dirty="0">
                <a:solidFill>
                  <a:srgbClr val="0070C0"/>
                </a:solidFill>
                <a:latin typeface="+mj-ea"/>
                <a:ea typeface="+mj-ea"/>
              </a:rPr>
              <a:t>   </a:t>
            </a:r>
            <a:r>
              <a:rPr lang="en-US" altLang="zh-TW" dirty="0">
                <a:solidFill>
                  <a:srgbClr val="0070C0"/>
                </a:solidFill>
                <a:latin typeface="+mj-ea"/>
                <a:ea typeface="+mj-ea"/>
              </a:rPr>
              <a:t>2100</a:t>
            </a:r>
            <a:r>
              <a:rPr lang="zh-TW" altLang="en-US" dirty="0">
                <a:solidFill>
                  <a:srgbClr val="0070C0"/>
                </a:solidFill>
                <a:latin typeface="+mj-ea"/>
                <a:ea typeface="+mj-ea"/>
              </a:rPr>
              <a:t>年 </a:t>
            </a:r>
            <a:r>
              <a:rPr lang="en-US" altLang="zh-TW" dirty="0">
                <a:solidFill>
                  <a:srgbClr val="0070C0"/>
                </a:solidFill>
                <a:latin typeface="+mj-ea"/>
                <a:ea typeface="+mj-ea"/>
              </a:rPr>
              <a:t>102</a:t>
            </a:r>
            <a:r>
              <a:rPr lang="zh-TW" altLang="en-US" dirty="0">
                <a:solidFill>
                  <a:srgbClr val="0070C0"/>
                </a:solidFill>
                <a:latin typeface="+mj-ea"/>
                <a:ea typeface="+mj-ea"/>
              </a:rPr>
              <a:t>億人</a:t>
            </a:r>
            <a:endParaRPr lang="zh-TW" altLang="en-US" dirty="0">
              <a:latin typeface="+mj-ea"/>
              <a:ea typeface="+mj-ea"/>
            </a:endParaRPr>
          </a:p>
        </p:txBody>
      </p:sp>
      <p:sp>
        <p:nvSpPr>
          <p:cNvPr id="12" name="箭號: 向右 11">
            <a:extLst>
              <a:ext uri="{FF2B5EF4-FFF2-40B4-BE49-F238E27FC236}">
                <a16:creationId xmlns:a16="http://schemas.microsoft.com/office/drawing/2014/main" id="{BAF9C054-F1EC-7D44-D167-D9431712AD9A}"/>
              </a:ext>
            </a:extLst>
          </p:cNvPr>
          <p:cNvSpPr/>
          <p:nvPr/>
        </p:nvSpPr>
        <p:spPr bwMode="auto">
          <a:xfrm>
            <a:off x="4114800" y="3702160"/>
            <a:ext cx="914400" cy="180000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dist="35921" dir="2700000" algn="ctr" rotWithShape="0">
              <a:schemeClr val="bg2">
                <a:alpha val="50000"/>
              </a:scheme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新細明體" pitchFamily="18" charset="-120"/>
            </a:endParaRPr>
          </a:p>
        </p:txBody>
      </p:sp>
      <p:sp>
        <p:nvSpPr>
          <p:cNvPr id="13" name="箭號: 向右 12">
            <a:extLst>
              <a:ext uri="{FF2B5EF4-FFF2-40B4-BE49-F238E27FC236}">
                <a16:creationId xmlns:a16="http://schemas.microsoft.com/office/drawing/2014/main" id="{016C4D69-D939-0354-5374-5C89518F3305}"/>
              </a:ext>
            </a:extLst>
          </p:cNvPr>
          <p:cNvSpPr/>
          <p:nvPr/>
        </p:nvSpPr>
        <p:spPr bwMode="auto">
          <a:xfrm>
            <a:off x="4114800" y="4466566"/>
            <a:ext cx="914400" cy="180000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dist="35921" dir="2700000" algn="ctr" rotWithShape="0">
              <a:schemeClr val="bg2">
                <a:alpha val="50000"/>
              </a:scheme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新細明體" pitchFamily="18" charset="-120"/>
            </a:endParaRPr>
          </a:p>
        </p:txBody>
      </p:sp>
      <p:sp>
        <p:nvSpPr>
          <p:cNvPr id="14" name="箭號: 向右 13">
            <a:extLst>
              <a:ext uri="{FF2B5EF4-FFF2-40B4-BE49-F238E27FC236}">
                <a16:creationId xmlns:a16="http://schemas.microsoft.com/office/drawing/2014/main" id="{E39E2C2E-9701-7C2F-AD6B-8E07A11E5928}"/>
              </a:ext>
            </a:extLst>
          </p:cNvPr>
          <p:cNvSpPr/>
          <p:nvPr/>
        </p:nvSpPr>
        <p:spPr bwMode="auto">
          <a:xfrm flipV="1">
            <a:off x="4114800" y="4836628"/>
            <a:ext cx="914400" cy="180000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dist="35921" dir="2700000" algn="ctr" rotWithShape="0">
              <a:schemeClr val="bg2">
                <a:alpha val="50000"/>
              </a:scheme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新細明體" pitchFamily="18" charset="-120"/>
            </a:endParaRP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EB4A554B-CF0D-2EAD-E993-C68CFB911C3C}"/>
              </a:ext>
            </a:extLst>
          </p:cNvPr>
          <p:cNvSpPr txBox="1"/>
          <p:nvPr/>
        </p:nvSpPr>
        <p:spPr>
          <a:xfrm>
            <a:off x="6857323" y="3429000"/>
            <a:ext cx="1793718" cy="686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just">
              <a:lnSpc>
                <a:spcPts val="2400"/>
              </a:lnSpc>
              <a:spcBef>
                <a:spcPts val="0"/>
              </a:spcBef>
              <a:buNone/>
            </a:pPr>
            <a:r>
              <a:rPr lang="en-US" altLang="zh-TW" sz="1800" b="1" dirty="0">
                <a:solidFill>
                  <a:srgbClr val="C00000"/>
                </a:solidFill>
                <a:latin typeface="+mn-ea"/>
              </a:rPr>
              <a:t>(</a:t>
            </a:r>
            <a:r>
              <a:rPr lang="zh-TW" altLang="en-US" sz="1800" b="1" dirty="0">
                <a:solidFill>
                  <a:srgbClr val="C00000"/>
                </a:solidFill>
                <a:latin typeface="+mn-ea"/>
              </a:rPr>
              <a:t>每人每年穀物</a:t>
            </a:r>
            <a:endParaRPr lang="en-US" altLang="zh-TW" sz="1800" b="1" dirty="0">
              <a:solidFill>
                <a:srgbClr val="C00000"/>
              </a:solidFill>
              <a:latin typeface="+mn-ea"/>
            </a:endParaRPr>
          </a:p>
          <a:p>
            <a:pPr marL="0" indent="0" algn="just">
              <a:lnSpc>
                <a:spcPts val="2400"/>
              </a:lnSpc>
              <a:spcBef>
                <a:spcPts val="0"/>
              </a:spcBef>
              <a:buNone/>
            </a:pPr>
            <a:r>
              <a:rPr lang="zh-TW" altLang="en-US" sz="1800" b="1" dirty="0">
                <a:solidFill>
                  <a:srgbClr val="C00000"/>
                </a:solidFill>
                <a:latin typeface="+mn-ea"/>
              </a:rPr>
              <a:t> 消費</a:t>
            </a:r>
            <a:r>
              <a:rPr lang="en-US" altLang="zh-TW" sz="1800" b="1" dirty="0">
                <a:solidFill>
                  <a:srgbClr val="C00000"/>
                </a:solidFill>
                <a:latin typeface="+mn-ea"/>
              </a:rPr>
              <a:t>350</a:t>
            </a:r>
            <a:r>
              <a:rPr lang="zh-TW" altLang="en-US" sz="1800" b="1" dirty="0">
                <a:solidFill>
                  <a:srgbClr val="C00000"/>
                </a:solidFill>
                <a:latin typeface="+mn-ea"/>
              </a:rPr>
              <a:t>公斤</a:t>
            </a:r>
            <a:r>
              <a:rPr lang="en-US" altLang="zh-TW" sz="1800" b="1" dirty="0">
                <a:solidFill>
                  <a:srgbClr val="C00000"/>
                </a:solidFill>
                <a:latin typeface="+mn-ea"/>
              </a:rPr>
              <a:t>)</a:t>
            </a:r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id="{78555339-536E-975C-9E4A-95CC5BB13CAC}"/>
              </a:ext>
            </a:extLst>
          </p:cNvPr>
          <p:cNvSpPr txBox="1"/>
          <p:nvPr/>
        </p:nvSpPr>
        <p:spPr>
          <a:xfrm>
            <a:off x="899592" y="127708"/>
            <a:ext cx="81284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b="1" dirty="0">
                <a:solidFill>
                  <a:schemeClr val="accent6"/>
                </a:solidFill>
                <a:latin typeface="+mj-ea"/>
                <a:ea typeface="+mj-ea"/>
              </a:rPr>
              <a:t>圖</a:t>
            </a:r>
            <a:r>
              <a:rPr lang="en-US" altLang="zh-TW" sz="3200" b="1" dirty="0">
                <a:solidFill>
                  <a:schemeClr val="accent6"/>
                </a:solidFill>
                <a:latin typeface="+mj-ea"/>
                <a:ea typeface="+mj-ea"/>
              </a:rPr>
              <a:t>6</a:t>
            </a:r>
            <a:r>
              <a:rPr lang="zh-TW" altLang="en-US" sz="3200" b="1" dirty="0">
                <a:solidFill>
                  <a:schemeClr val="accent6"/>
                </a:solidFill>
                <a:latin typeface="+mj-ea"/>
                <a:ea typeface="+mj-ea"/>
              </a:rPr>
              <a:t>、</a:t>
            </a:r>
            <a:r>
              <a:rPr kumimoji="1" lang="zh-TW" altLang="en-US" sz="3000" b="1" dirty="0">
                <a:solidFill>
                  <a:schemeClr val="accent6"/>
                </a:solidFill>
                <a:latin typeface="+mj-ea"/>
                <a:ea typeface="+mj-ea"/>
              </a:rPr>
              <a:t>地球載養量？</a:t>
            </a:r>
            <a:endParaRPr lang="zh-TW" altLang="en-US" sz="3000" dirty="0">
              <a:solidFill>
                <a:schemeClr val="accent6"/>
              </a:solidFill>
            </a:endParaRP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C32BF881-DCC6-DECB-F9A3-50CD89E1DB71}"/>
              </a:ext>
            </a:extLst>
          </p:cNvPr>
          <p:cNvSpPr txBox="1"/>
          <p:nvPr/>
        </p:nvSpPr>
        <p:spPr>
          <a:xfrm>
            <a:off x="2123728" y="6071708"/>
            <a:ext cx="46085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400" dirty="0"/>
              <a:t>資料來源：人口數為聯合國資料。穀物需求為推估數。</a:t>
            </a:r>
          </a:p>
        </p:txBody>
      </p:sp>
    </p:spTree>
    <p:extLst>
      <p:ext uri="{BB962C8B-B14F-4D97-AF65-F5344CB8AC3E}">
        <p14:creationId xmlns:p14="http://schemas.microsoft.com/office/powerpoint/2010/main" val="4211367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9BB1CA-F5F2-9307-B9A7-72615337D7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F9EB3761-AB04-5470-941B-07EEE00A84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3B1B87-ABCA-4C7F-B610-2849D55EC993}" type="slidenum">
              <a:rPr lang="en-US" altLang="zh-TW" smtClean="0">
                <a:solidFill>
                  <a:srgbClr val="000000"/>
                </a:solidFill>
              </a:rPr>
              <a:pPr>
                <a:defRPr/>
              </a:pPr>
              <a:t>8</a:t>
            </a:fld>
            <a:endParaRPr lang="en-US" altLang="zh-TW">
              <a:solidFill>
                <a:srgbClr val="000000"/>
              </a:solidFill>
            </a:endParaRPr>
          </a:p>
        </p:txBody>
      </p:sp>
      <p:pic>
        <p:nvPicPr>
          <p:cNvPr id="18" name="圖片 17">
            <a:extLst>
              <a:ext uri="{FF2B5EF4-FFF2-40B4-BE49-F238E27FC236}">
                <a16:creationId xmlns:a16="http://schemas.microsoft.com/office/drawing/2014/main" id="{57BDE446-97B1-4A3C-3401-05C7A0CEC1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544" y="823897"/>
            <a:ext cx="8352928" cy="5269399"/>
          </a:xfrm>
          <a:prstGeom prst="rect">
            <a:avLst/>
          </a:prstGeom>
        </p:spPr>
      </p:pic>
      <p:sp>
        <p:nvSpPr>
          <p:cNvPr id="19" name="文字方塊 18">
            <a:extLst>
              <a:ext uri="{FF2B5EF4-FFF2-40B4-BE49-F238E27FC236}">
                <a16:creationId xmlns:a16="http://schemas.microsoft.com/office/drawing/2014/main" id="{6D73BF00-9E73-90F0-9F0A-96CD0ADB2ACD}"/>
              </a:ext>
            </a:extLst>
          </p:cNvPr>
          <p:cNvSpPr txBox="1"/>
          <p:nvPr/>
        </p:nvSpPr>
        <p:spPr>
          <a:xfrm>
            <a:off x="2771800" y="6264473"/>
            <a:ext cx="33843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zh-TW" altLang="en-US" sz="1400" dirty="0">
                <a:latin typeface="華康楷書體W5(P)" panose="03000500000000000000" pitchFamily="66" charset="-120"/>
                <a:ea typeface="華康楷書體W5(P)" panose="03000500000000000000" pitchFamily="66" charset="-120"/>
                <a:cs typeface="華康楷書體W5(P)" panose="03000500000000000000" pitchFamily="66" charset="-120"/>
              </a:rPr>
              <a:t>國家發展委員會  </a:t>
            </a:r>
            <a:r>
              <a:rPr lang="en-US" altLang="zh-TW" sz="1400" dirty="0">
                <a:latin typeface="華康楷書體W5(P)" panose="03000500000000000000" pitchFamily="66" charset="-120"/>
                <a:ea typeface="華康楷書體W5(P)" panose="03000500000000000000" pitchFamily="66" charset="-120"/>
                <a:cs typeface="華康楷書體W5(P)" panose="03000500000000000000" pitchFamily="66" charset="-120"/>
              </a:rPr>
              <a:t>2024</a:t>
            </a:r>
            <a:r>
              <a:rPr lang="zh-TW" altLang="en-US" sz="1400" dirty="0">
                <a:latin typeface="華康楷書體W5(P)" panose="03000500000000000000" pitchFamily="66" charset="-120"/>
                <a:ea typeface="華康楷書體W5(P)" panose="03000500000000000000" pitchFamily="66" charset="-120"/>
                <a:cs typeface="華康楷書體W5(P)" panose="03000500000000000000" pitchFamily="66" charset="-120"/>
              </a:rPr>
              <a:t>年</a:t>
            </a:r>
            <a:r>
              <a:rPr lang="en-US" altLang="zh-TW" sz="1400" dirty="0">
                <a:latin typeface="華康楷書體W5(P)" panose="03000500000000000000" pitchFamily="66" charset="-120"/>
                <a:ea typeface="華康楷書體W5(P)" panose="03000500000000000000" pitchFamily="66" charset="-120"/>
                <a:cs typeface="華康楷書體W5(P)" panose="03000500000000000000" pitchFamily="66" charset="-120"/>
              </a:rPr>
              <a:t>10</a:t>
            </a:r>
            <a:r>
              <a:rPr lang="zh-TW" altLang="en-US" sz="1400" dirty="0">
                <a:latin typeface="華康楷書體W5(P)" panose="03000500000000000000" pitchFamily="66" charset="-120"/>
                <a:ea typeface="華康楷書體W5(P)" panose="03000500000000000000" pitchFamily="66" charset="-120"/>
                <a:cs typeface="華康楷書體W5(P)" panose="03000500000000000000" pitchFamily="66" charset="-120"/>
              </a:rPr>
              <a:t>月公布資料</a:t>
            </a:r>
            <a:endParaRPr lang="zh-TW" altLang="en-US" sz="1400" dirty="0"/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EA3253ED-B3AD-4DEA-6F7E-79759934B4CF}"/>
              </a:ext>
            </a:extLst>
          </p:cNvPr>
          <p:cNvSpPr txBox="1"/>
          <p:nvPr/>
        </p:nvSpPr>
        <p:spPr>
          <a:xfrm>
            <a:off x="639716" y="239122"/>
            <a:ext cx="78207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b="1" dirty="0">
                <a:solidFill>
                  <a:schemeClr val="accent6"/>
                </a:solidFill>
                <a:latin typeface="+mn-ea"/>
              </a:rPr>
              <a:t>圖</a:t>
            </a:r>
            <a:r>
              <a:rPr lang="en-US" altLang="zh-TW" sz="3200" b="1" dirty="0">
                <a:solidFill>
                  <a:schemeClr val="accent6"/>
                </a:solidFill>
                <a:latin typeface="+mn-ea"/>
              </a:rPr>
              <a:t>7</a:t>
            </a:r>
            <a:r>
              <a:rPr lang="zh-TW" altLang="en-US" sz="3200" b="1" dirty="0">
                <a:solidFill>
                  <a:schemeClr val="accent6"/>
                </a:solidFill>
                <a:latin typeface="+mn-ea"/>
              </a:rPr>
              <a:t>、國內人口變化</a:t>
            </a:r>
            <a:endParaRPr lang="en-US" altLang="zh-TW" sz="3200" b="1" dirty="0">
              <a:solidFill>
                <a:schemeClr val="accent6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2329090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尾版面配置區 1">
            <a:extLst>
              <a:ext uri="{FF2B5EF4-FFF2-40B4-BE49-F238E27FC236}">
                <a16:creationId xmlns:a16="http://schemas.microsoft.com/office/drawing/2014/main" id="{F5F8B3A3-FA39-7E79-E86E-326E608947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79782" y="6296744"/>
            <a:ext cx="3816424" cy="457200"/>
          </a:xfrm>
        </p:spPr>
        <p:txBody>
          <a:bodyPr/>
          <a:lstStyle/>
          <a:p>
            <a:pPr>
              <a:defRPr/>
            </a:pPr>
            <a:r>
              <a:rPr lang="zh-TW" altLang="en-US" sz="1400" dirty="0">
                <a:latin typeface="+mj-ea"/>
                <a:ea typeface="+mj-ea"/>
                <a:cs typeface="華康楷書體W5(P)" panose="03000500000000000000" pitchFamily="66" charset="-120"/>
              </a:rPr>
              <a:t>國家發展委員會  </a:t>
            </a:r>
            <a:r>
              <a:rPr lang="en-US" altLang="zh-TW" sz="1400" dirty="0">
                <a:latin typeface="+mj-ea"/>
                <a:ea typeface="+mj-ea"/>
                <a:cs typeface="華康楷書體W5(P)" panose="03000500000000000000" pitchFamily="66" charset="-120"/>
              </a:rPr>
              <a:t>2024</a:t>
            </a:r>
            <a:r>
              <a:rPr lang="zh-TW" altLang="en-US" sz="1400" dirty="0">
                <a:latin typeface="+mj-ea"/>
                <a:ea typeface="+mj-ea"/>
                <a:cs typeface="華康楷書體W5(P)" panose="03000500000000000000" pitchFamily="66" charset="-120"/>
              </a:rPr>
              <a:t>年</a:t>
            </a:r>
            <a:r>
              <a:rPr lang="en-US" altLang="zh-TW" sz="1400" dirty="0">
                <a:latin typeface="+mj-ea"/>
                <a:ea typeface="+mj-ea"/>
                <a:cs typeface="華康楷書體W5(P)" panose="03000500000000000000" pitchFamily="66" charset="-120"/>
              </a:rPr>
              <a:t>10</a:t>
            </a:r>
            <a:r>
              <a:rPr lang="zh-TW" altLang="en-US" sz="1400" dirty="0">
                <a:latin typeface="+mj-ea"/>
                <a:ea typeface="+mj-ea"/>
                <a:cs typeface="華康楷書體W5(P)" panose="03000500000000000000" pitchFamily="66" charset="-120"/>
              </a:rPr>
              <a:t>月公布資料</a:t>
            </a:r>
            <a:endParaRPr lang="zh-TW" altLang="en-US" sz="1400" dirty="0">
              <a:latin typeface="+mj-ea"/>
              <a:ea typeface="+mj-ea"/>
            </a:endParaRPr>
          </a:p>
          <a:p>
            <a:pPr>
              <a:defRPr/>
            </a:pPr>
            <a:endParaRPr lang="en-US" altLang="zh-TW" dirty="0">
              <a:solidFill>
                <a:srgbClr val="000000"/>
              </a:solidFill>
            </a:endParaRPr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85EF0B76-5AD5-8334-7E02-CA4E4F0F1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3B1B87-ABCA-4C7F-B610-2849D55EC993}" type="slidenum">
              <a:rPr lang="en-US" altLang="zh-TW" smtClean="0">
                <a:solidFill>
                  <a:srgbClr val="000000"/>
                </a:solidFill>
              </a:rPr>
              <a:pPr>
                <a:defRPr/>
              </a:pPr>
              <a:t>9</a:t>
            </a:fld>
            <a:endParaRPr lang="en-US" altLang="zh-TW">
              <a:solidFill>
                <a:srgbClr val="000000"/>
              </a:solidFill>
            </a:endParaRPr>
          </a:p>
        </p:txBody>
      </p:sp>
      <p:pic>
        <p:nvPicPr>
          <p:cNvPr id="17" name="圖片 16">
            <a:extLst>
              <a:ext uri="{FF2B5EF4-FFF2-40B4-BE49-F238E27FC236}">
                <a16:creationId xmlns:a16="http://schemas.microsoft.com/office/drawing/2014/main" id="{BC3D422F-18C4-0729-8CC4-AEC4F7E1AA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544" y="836712"/>
            <a:ext cx="8208912" cy="5328592"/>
          </a:xfrm>
          <a:prstGeom prst="rect">
            <a:avLst/>
          </a:prstGeom>
        </p:spPr>
      </p:pic>
      <p:sp>
        <p:nvSpPr>
          <p:cNvPr id="4" name="文字方塊 3">
            <a:extLst>
              <a:ext uri="{FF2B5EF4-FFF2-40B4-BE49-F238E27FC236}">
                <a16:creationId xmlns:a16="http://schemas.microsoft.com/office/drawing/2014/main" id="{4137AF23-A2B7-0D2D-ED43-9FC2C5DAC08E}"/>
              </a:ext>
            </a:extLst>
          </p:cNvPr>
          <p:cNvSpPr txBox="1"/>
          <p:nvPr/>
        </p:nvSpPr>
        <p:spPr>
          <a:xfrm>
            <a:off x="467544" y="340852"/>
            <a:ext cx="69127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圖</a:t>
            </a:r>
            <a:r>
              <a:rPr lang="en-US" altLang="zh-TW" sz="32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8</a:t>
            </a:r>
            <a:r>
              <a:rPr lang="zh-TW" altLang="en-US" sz="32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、國內人口老化情形</a:t>
            </a:r>
          </a:p>
        </p:txBody>
      </p:sp>
    </p:spTree>
    <p:extLst>
      <p:ext uri="{BB962C8B-B14F-4D97-AF65-F5344CB8AC3E}">
        <p14:creationId xmlns:p14="http://schemas.microsoft.com/office/powerpoint/2010/main" val="655492144"/>
      </p:ext>
    </p:extLst>
  </p:cSld>
  <p:clrMapOvr>
    <a:masterClrMapping/>
  </p:clrMapOvr>
</p:sld>
</file>

<file path=ppt/theme/theme1.xml><?xml version="1.0" encoding="utf-8"?>
<a:theme xmlns:a="http://schemas.openxmlformats.org/drawingml/2006/main" name="73業務報告簡報980224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73業務報告簡報980224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73業務報告簡報980224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3業務報告簡報980224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3業務報告簡報980224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3業務報告簡報980224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3業務報告簡報980224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3業務報告簡報980224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3業務報告簡報980224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科技處佈景主題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hooa版">
      <a:majorFont>
        <a:latin typeface="Times New Roman"/>
        <a:ea typeface="標楷體"/>
        <a:cs typeface=""/>
      </a:majorFont>
      <a:minorFont>
        <a:latin typeface="Times New Roman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預設簡報設計">
  <a:themeElements>
    <a:clrScheme name="預設簡報設計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預設簡報設計">
      <a:majorFont>
        <a:latin typeface="Arial"/>
        <a:ea typeface="標楷體"/>
        <a:cs typeface=""/>
      </a:majorFont>
      <a:minorFont>
        <a:latin typeface="Arial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outerShdw dist="35921" dir="2700000" algn="ctr" rotWithShape="0">
            <a:schemeClr val="bg2">
              <a:alpha val="50000"/>
            </a:schemeClr>
          </a:outer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spDef>
    <a:lnDef>
      <a:spPr bwMode="auto">
        <a:ln>
          <a:headEnd type="none" w="med" len="med"/>
          <a:tailEnd type="arrow"/>
        </a:ln>
      </a:spPr>
      <a:bodyPr/>
      <a:lstStyle/>
      <a:style>
        <a:lnRef idx="1">
          <a:schemeClr val="accent2"/>
        </a:lnRef>
        <a:fillRef idx="0">
          <a:schemeClr val="accent2"/>
        </a:fillRef>
        <a:effectRef idx="0">
          <a:schemeClr val="accent2"/>
        </a:effectRef>
        <a:fontRef idx="minor">
          <a:schemeClr val="tx1"/>
        </a:fontRef>
      </a:style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1_預設簡報設計">
  <a:themeElements>
    <a:clrScheme name="預設簡報設計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預設簡報設計">
      <a:majorFont>
        <a:latin typeface="Arial"/>
        <a:ea typeface="標楷體"/>
        <a:cs typeface=""/>
      </a:majorFont>
      <a:minorFont>
        <a:latin typeface="Arial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outerShdw dist="35921" dir="2700000" algn="ctr" rotWithShape="0">
            <a:schemeClr val="bg2">
              <a:alpha val="50000"/>
            </a:schemeClr>
          </a:outer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spDef>
    <a:lnDef>
      <a:spPr bwMode="auto">
        <a:ln>
          <a:headEnd type="none" w="med" len="med"/>
          <a:tailEnd type="arrow"/>
        </a:ln>
      </a:spPr>
      <a:bodyPr/>
      <a:lstStyle/>
      <a:style>
        <a:lnRef idx="1">
          <a:schemeClr val="accent2"/>
        </a:lnRef>
        <a:fillRef idx="0">
          <a:schemeClr val="accent2"/>
        </a:fillRef>
        <a:effectRef idx="0">
          <a:schemeClr val="accent2"/>
        </a:effectRef>
        <a:fontRef idx="minor">
          <a:schemeClr val="tx1"/>
        </a:fontRef>
      </a:style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2_預設簡報設計">
  <a:themeElements>
    <a:clrScheme name="預設簡報設計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預設簡報設計">
      <a:majorFont>
        <a:latin typeface="Arial"/>
        <a:ea typeface="標楷體"/>
        <a:cs typeface=""/>
      </a:majorFont>
      <a:minorFont>
        <a:latin typeface="Arial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outerShdw dist="35921" dir="2700000" algn="ctr" rotWithShape="0">
            <a:schemeClr val="bg2">
              <a:alpha val="50000"/>
            </a:schemeClr>
          </a:outer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spDef>
    <a:lnDef>
      <a:spPr bwMode="auto">
        <a:ln>
          <a:headEnd type="none" w="med" len="med"/>
          <a:tailEnd type="arrow"/>
        </a:ln>
      </a:spPr>
      <a:bodyPr/>
      <a:lstStyle/>
      <a:style>
        <a:lnRef idx="1">
          <a:schemeClr val="accent2"/>
        </a:lnRef>
        <a:fillRef idx="0">
          <a:schemeClr val="accent2"/>
        </a:fillRef>
        <a:effectRef idx="0">
          <a:schemeClr val="accent2"/>
        </a:effectRef>
        <a:fontRef idx="minor">
          <a:schemeClr val="tx1"/>
        </a:fontRef>
      </a:style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1020830農業科技產業化之策略和機會簡報(主委版)</Template>
  <TotalTime>41611</TotalTime>
  <Words>1083</Words>
  <Application>Microsoft Office PowerPoint</Application>
  <PresentationFormat>如螢幕大小 (4:3)</PresentationFormat>
  <Paragraphs>164</Paragraphs>
  <Slides>11</Slides>
  <Notes>2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6</vt:i4>
      </vt:variant>
      <vt:variant>
        <vt:lpstr>投影片標題</vt:lpstr>
      </vt:variant>
      <vt:variant>
        <vt:i4>11</vt:i4>
      </vt:variant>
    </vt:vector>
  </HeadingPairs>
  <TitlesOfParts>
    <vt:vector size="24" baseType="lpstr">
      <vt:lpstr>華康楷書體W5(P)</vt:lpstr>
      <vt:lpstr>微軟正黑體</vt:lpstr>
      <vt:lpstr>標楷體</vt:lpstr>
      <vt:lpstr>Arial</vt:lpstr>
      <vt:lpstr>Calibri</vt:lpstr>
      <vt:lpstr>Times New Roman</vt:lpstr>
      <vt:lpstr>Verdana</vt:lpstr>
      <vt:lpstr>73業務報告簡報980224</vt:lpstr>
      <vt:lpstr>科技處佈景主題1</vt:lpstr>
      <vt:lpstr>1_Office 佈景主題</vt:lpstr>
      <vt:lpstr>預設簡報設計</vt:lpstr>
      <vt:lpstr>1_預設簡報設計</vt:lpstr>
      <vt:lpstr>2_預設簡報設計</vt:lpstr>
      <vt:lpstr>  國內糧政參考資料  </vt:lpstr>
      <vt:lpstr>PowerPoint 簡報</vt:lpstr>
      <vt:lpstr>圖2、水稻收穫面積與產量變化圖</vt:lpstr>
      <vt:lpstr>圖3、國內稻米供應及每人每年稻米供應量</vt:lpstr>
      <vt:lpstr>圖4、歷年來三種稻穀收購情形</vt:lpstr>
      <vt:lpstr>PowerPoint 簡報</vt:lpstr>
      <vt:lpstr>PowerPoint 簡報</vt:lpstr>
      <vt:lpstr>PowerPoint 簡報</vt:lpstr>
      <vt:lpstr>PowerPoint 簡報</vt:lpstr>
      <vt:lpstr>表1、國內稻穀收購方式與價格變化</vt:lpstr>
      <vt:lpstr>表2、國內每公頃稻穀收購數量變化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科技處</dc:creator>
  <cp:lastModifiedBy>Chih-Lun Chen</cp:lastModifiedBy>
  <cp:revision>10175</cp:revision>
  <cp:lastPrinted>2025-05-12T02:58:39Z</cp:lastPrinted>
  <dcterms:created xsi:type="dcterms:W3CDTF">2015-06-10T05:33:47Z</dcterms:created>
  <dcterms:modified xsi:type="dcterms:W3CDTF">2025-12-16T00:34:38Z</dcterms:modified>
</cp:coreProperties>
</file>